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</p:sldMasterIdLst>
  <p:notesMasterIdLst>
    <p:notesMasterId r:id="rId38"/>
  </p:notesMasterIdLst>
  <p:handoutMasterIdLst>
    <p:handoutMasterId r:id="rId39"/>
  </p:handoutMasterIdLst>
  <p:sldIdLst>
    <p:sldId id="493" r:id="rId2"/>
    <p:sldId id="529" r:id="rId3"/>
    <p:sldId id="531" r:id="rId4"/>
    <p:sldId id="592" r:id="rId5"/>
    <p:sldId id="593" r:id="rId6"/>
    <p:sldId id="594" r:id="rId7"/>
    <p:sldId id="532" r:id="rId8"/>
    <p:sldId id="595" r:id="rId9"/>
    <p:sldId id="597" r:id="rId10"/>
    <p:sldId id="596" r:id="rId11"/>
    <p:sldId id="598" r:id="rId12"/>
    <p:sldId id="599" r:id="rId13"/>
    <p:sldId id="600" r:id="rId14"/>
    <p:sldId id="601" r:id="rId15"/>
    <p:sldId id="602" r:id="rId16"/>
    <p:sldId id="603" r:id="rId17"/>
    <p:sldId id="604" r:id="rId18"/>
    <p:sldId id="605" r:id="rId19"/>
    <p:sldId id="612" r:id="rId20"/>
    <p:sldId id="613" r:id="rId21"/>
    <p:sldId id="615" r:id="rId22"/>
    <p:sldId id="614" r:id="rId23"/>
    <p:sldId id="616" r:id="rId24"/>
    <p:sldId id="617" r:id="rId25"/>
    <p:sldId id="618" r:id="rId26"/>
    <p:sldId id="623" r:id="rId27"/>
    <p:sldId id="622" r:id="rId28"/>
    <p:sldId id="611" r:id="rId29"/>
    <p:sldId id="630" r:id="rId30"/>
    <p:sldId id="610" r:id="rId31"/>
    <p:sldId id="624" r:id="rId32"/>
    <p:sldId id="625" r:id="rId33"/>
    <p:sldId id="628" r:id="rId34"/>
    <p:sldId id="629" r:id="rId35"/>
    <p:sldId id="626" r:id="rId36"/>
    <p:sldId id="527" r:id="rId37"/>
  </p:sldIdLst>
  <p:sldSz cx="9144000" cy="6858000" type="screen4x3"/>
  <p:notesSz cx="6794500" cy="9906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99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69"/>
    <p:restoredTop sz="94659"/>
  </p:normalViewPr>
  <p:slideViewPr>
    <p:cSldViewPr>
      <p:cViewPr varScale="1">
        <p:scale>
          <a:sx n="118" d="100"/>
          <a:sy n="118" d="100"/>
        </p:scale>
        <p:origin x="216" y="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t" anchorCtr="0" compatLnSpc="1">
            <a:prstTxWarp prst="textNoShape">
              <a:avLst/>
            </a:prstTxWarp>
          </a:bodyPr>
          <a:lstStyle>
            <a:lvl1pPr defTabSz="881063" eaLnBrk="1" hangingPunct="1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t" anchorCtr="0" compatLnSpc="1">
            <a:prstTxWarp prst="textNoShape">
              <a:avLst/>
            </a:prstTxWarp>
          </a:bodyPr>
          <a:lstStyle>
            <a:lvl1pPr algn="r" defTabSz="881063" eaLnBrk="1" hangingPunct="1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b" anchorCtr="0" compatLnSpc="1">
            <a:prstTxWarp prst="textNoShape">
              <a:avLst/>
            </a:prstTxWarp>
          </a:bodyPr>
          <a:lstStyle>
            <a:lvl1pPr defTabSz="881063" eaLnBrk="1" hangingPunct="1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2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b" anchorCtr="0" compatLnSpc="1">
            <a:prstTxWarp prst="textNoShape">
              <a:avLst/>
            </a:prstTxWarp>
          </a:bodyPr>
          <a:lstStyle>
            <a:lvl1pPr algn="r" defTabSz="881063" eaLnBrk="1" hangingPunct="1">
              <a:defRPr sz="1200">
                <a:latin typeface="Arial" charset="0"/>
              </a:defRPr>
            </a:lvl1pPr>
          </a:lstStyle>
          <a:p>
            <a:fld id="{B69D67A8-18F0-274E-B237-067DDE9E83B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t" anchorCtr="0" compatLnSpc="1">
            <a:prstTxWarp prst="textNoShape">
              <a:avLst/>
            </a:prstTxWarp>
          </a:bodyPr>
          <a:lstStyle>
            <a:lvl1pPr defTabSz="954088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t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b" anchorCtr="0" compatLnSpc="1">
            <a:prstTxWarp prst="textNoShape">
              <a:avLst/>
            </a:prstTxWarp>
          </a:bodyPr>
          <a:lstStyle>
            <a:lvl1pPr defTabSz="954088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b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300">
                <a:latin typeface="Arial" charset="0"/>
              </a:defRPr>
            </a:lvl1pPr>
          </a:lstStyle>
          <a:p>
            <a:fld id="{4D0EE483-B24D-EA49-8CCF-333277E5F39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5864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>
            <a:spLocks noChangeArrowheads="1"/>
          </p:cNvSpPr>
          <p:nvPr userDrawn="1"/>
        </p:nvSpPr>
        <p:spPr bwMode="auto">
          <a:xfrm>
            <a:off x="684213" y="6381750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zh-CN" altLang="en-US" noProof="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charset="0"/>
              <a:buNone/>
              <a:defRPr sz="2800"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5737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85D3A1-E2A5-3343-A5A9-2F8137E7F378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6543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1124744"/>
            <a:ext cx="2001837" cy="4895056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66738" y="1124744"/>
            <a:ext cx="5854700" cy="4895056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4795B-A3DC-984A-8335-44F45EA2DA75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123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章节总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pic>
        <p:nvPicPr>
          <p:cNvPr id="7" name="图片 1" descr="小象学院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13"/>
          <p:cNvSpPr txBox="1">
            <a:spLocks noChangeArrowheads="1"/>
          </p:cNvSpPr>
          <p:nvPr userDrawn="1"/>
        </p:nvSpPr>
        <p:spPr bwMode="auto">
          <a:xfrm>
            <a:off x="6350000" y="644525"/>
            <a:ext cx="185738" cy="36830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9pPr>
          </a:lstStyle>
          <a:p>
            <a:pPr eaLnBrk="1" hangingPunct="1">
              <a:defRPr/>
            </a:pPr>
            <a:endParaRPr lang="zh-CN" altLang="en-US" sz="1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147248" cy="4929410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601894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TextBox 5"/>
          <p:cNvSpPr txBox="1">
            <a:spLocks noChangeArrowheads="1"/>
          </p:cNvSpPr>
          <p:nvPr userDrawn="1"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pic>
        <p:nvPicPr>
          <p:cNvPr id="5" name="图片 1" descr="小象学院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84213" y="511175"/>
            <a:ext cx="1079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9CAC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zh-CN" sz="2000" b="1">
                <a:solidFill>
                  <a:schemeClr val="bg1"/>
                </a:solidFill>
                <a:latin typeface="Verdana" pitchFamily="34" charset="0"/>
                <a:cs typeface="宋体" charset="0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52939853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C42D9C-043B-2845-980E-F80ADD88464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858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F922CC-431C-5747-B40F-B2CCFBB61B1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6586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723E1C-108E-FA4B-BF2A-381700F69B7C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146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576064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3765DA-E0FF-5F49-B67C-E5EA987C61D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353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9FD08-18BC-C040-AAC2-F0C32055FCF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6431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286B2B-0E90-C340-B985-367E1A019766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7674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3008313" cy="129614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124744"/>
            <a:ext cx="5111750" cy="50014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2492896"/>
            <a:ext cx="3008313" cy="363326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46A33E-D255-B24B-A3D5-683D67FFFBE3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1639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1196751"/>
            <a:ext cx="5486400" cy="35308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 smtClean="0"/>
              <a:t>Drag picture to placeholder or click icon to add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6539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853A1D-3B8E-344C-8B84-D58E886FCD3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13093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341438"/>
            <a:ext cx="8001000" cy="467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fld id="{C98304A1-E225-2441-A81C-33F89E42876E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11" name="TextBox 5"/>
          <p:cNvSpPr txBox="1">
            <a:spLocks noChangeArrowheads="1"/>
          </p:cNvSpPr>
          <p:nvPr userDrawn="1"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pic>
        <p:nvPicPr>
          <p:cNvPr id="1032" name="图片 1" descr="小象学院Logo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1" r:id="rId12"/>
    <p:sldLayoutId id="2147483892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+mj-lt"/>
          <a:ea typeface="宋体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o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n"/>
        <a:defRPr kumimoji="1" sz="26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o"/>
        <a:defRPr kumimoji="1" sz="23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6.png"/><Relationship Id="rId4" Type="http://schemas.openxmlformats.org/officeDocument/2006/relationships/image" Target="../media/image31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34.png"/><Relationship Id="rId13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6.png"/><Relationship Id="rId4" Type="http://schemas.openxmlformats.org/officeDocument/2006/relationships/image" Target="../media/image31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4" Type="http://schemas.openxmlformats.org/officeDocument/2006/relationships/image" Target="../media/image49.tiff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4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6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15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346825" cy="561975"/>
          </a:xfrm>
        </p:spPr>
        <p:txBody>
          <a:bodyPr/>
          <a:lstStyle/>
          <a:p>
            <a:pPr eaLnBrk="1" hangingPunct="1"/>
            <a:r>
              <a:rPr kumimoji="0" lang="zh-CN" altLang="en-US" b="1">
                <a:solidFill>
                  <a:srgbClr val="00B0F0"/>
                </a:solidFill>
                <a:latin typeface="微软雅黑" charset="-122"/>
                <a:ea typeface="微软雅黑" charset="-122"/>
              </a:rPr>
              <a:t>法律声明</a:t>
            </a:r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468313" y="1196975"/>
            <a:ext cx="8229600" cy="5145088"/>
          </a:xfrm>
        </p:spPr>
        <p:txBody>
          <a:bodyPr/>
          <a:lstStyle/>
          <a:p>
            <a:pPr eaLnBrk="1" hangingPunct="1"/>
            <a:r>
              <a:rPr kumimoji="0" lang="zh-CN" altLang="en-US"/>
              <a:t>本课件包括：演示文稿，示例，代码，题库，视频和声音等，小象学院拥有完全知识产权的权利；只限于善意学习者在本课程使用，不得在课程范围外向任何第三方散播。任何其他人或机构不得盗版、复制、仿造其中的创意，我们将保留一切通过法律手段追究违反者的权利。</a:t>
            </a:r>
            <a:endParaRPr kumimoji="0" lang="en-US" altLang="zh-CN"/>
          </a:p>
          <a:p>
            <a:pPr eaLnBrk="1" hangingPunct="1"/>
            <a:endParaRPr kumimoji="0" lang="en-US" altLang="zh-CN"/>
          </a:p>
          <a:p>
            <a:pPr eaLnBrk="1" hangingPunct="1"/>
            <a:r>
              <a:rPr kumimoji="0" lang="zh-CN" altLang="en-US"/>
              <a:t>课程详情请咨询</a:t>
            </a:r>
            <a:endParaRPr kumimoji="0" lang="en-US" altLang="zh-CN"/>
          </a:p>
          <a:p>
            <a:pPr lvl="1" eaLnBrk="1" hangingPunct="1"/>
            <a:r>
              <a:rPr kumimoji="0" lang="zh-CN" altLang="en-US" sz="2400"/>
              <a:t>微信公众号：小象</a:t>
            </a:r>
            <a:endParaRPr kumimoji="0" lang="en-US" altLang="zh-CN" sz="2400"/>
          </a:p>
          <a:p>
            <a:pPr lvl="1" eaLnBrk="1" hangingPunct="1"/>
            <a:r>
              <a:rPr kumimoji="0" lang="zh-CN" altLang="en-US" sz="2400"/>
              <a:t>新浪微博：</a:t>
            </a:r>
            <a:r>
              <a:rPr kumimoji="0" lang="en-US" altLang="zh-CN" sz="2400"/>
              <a:t>ChinaHadoop</a:t>
            </a:r>
            <a:endParaRPr kumimoji="0" lang="zh-CN" altLang="en-US" sz="2400"/>
          </a:p>
        </p:txBody>
      </p:sp>
      <p:pic>
        <p:nvPicPr>
          <p:cNvPr id="512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213100"/>
            <a:ext cx="22320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Vanilla</a:t>
            </a:r>
            <a:r>
              <a:rPr lang="zh-CN" altLang="en-US" dirty="0" smtClean="0"/>
              <a:t> </a:t>
            </a:r>
            <a:r>
              <a:rPr lang="en-US" altLang="zh-CN" dirty="0" smtClean="0"/>
              <a:t>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altLang="zh-CN" dirty="0" smtClean="0"/>
                  <a:t>Recurrent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Neural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Network</a:t>
                </a:r>
                <a:r>
                  <a:rPr lang="zh-CN" altLang="en-US" dirty="0" smtClean="0"/>
                  <a:t> </a:t>
                </a:r>
                <a:r>
                  <a:rPr lang="zh-CN" altLang="en-US" dirty="0" smtClean="0"/>
                  <a:t>循环神经网络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charset="0"/>
                      </a:rPr>
                      <m:t>tanh</m:t>
                    </m:r>
                    <m:r>
                      <a:rPr lang="en-US" altLang="zh-CN" i="1">
                        <a:latin typeface="Cambria Math" charset="0"/>
                      </a:rPr>
                      <m:t>⁡(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𝑊</m:t>
                    </m:r>
                    <m:r>
                      <a:rPr lang="en-US" altLang="zh-CN" i="1"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𝑈</m:t>
                    </m:r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</a:rPr>
                      <m:t>𝑏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 smtClean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𝑊</m:t>
                    </m:r>
                    <m:r>
                      <a:rPr lang="en-US" altLang="zh-CN" i="1"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𝑈</m:t>
                    </m:r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</a:rPr>
                      <m:t>𝑏</m:t>
                    </m:r>
                  </m:oMath>
                </a14:m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假设只算两步：</a:t>
                </a:r>
                <a:endParaRPr lang="en-US" altLang="zh-CN" dirty="0" smtClean="0"/>
              </a:p>
              <a:p>
                <a:pPr lvl="3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𝐽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𝑙𝑜𝑠𝑠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𝑙𝑜𝑠𝑠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𝑊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𝑈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altLang="zh-CN" b="0" dirty="0" smtClean="0"/>
                  <a:t/>
                </a:r>
                <a:br>
                  <a:rPr lang="en-US" altLang="zh-CN" b="0" dirty="0" smtClean="0"/>
                </a:b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𝑙𝑜𝑠𝑠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func>
                      <m:func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charset="0"/>
                                  </a:rPr>
                                  <m:t>tanh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𝑊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𝑈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CN" i="1">
                                <a:latin typeface="Cambria Math" charset="0"/>
                              </a:rPr>
                              <m:t>𝑊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charset="0"/>
                              </a:rPr>
                              <m:t>𝑈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𝑊</m:t>
                        </m:r>
                      </m:den>
                    </m:f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𝑊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𝑊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b="0" dirty="0" smtClean="0"/>
                  <a:t/>
                </a:r>
                <a:br>
                  <a:rPr lang="en-US" altLang="zh-CN" b="0" dirty="0" smtClean="0"/>
                </a:b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𝑊</m:t>
                        </m:r>
                        <m:f>
                          <m:f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charset="0"/>
                              </a:rPr>
                              <m:t>𝜕</m:t>
                            </m:r>
                            <m:func>
                              <m:func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charset="0"/>
                                  </a:rPr>
                                  <m:t>tanh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altLang="zh-CN" i="1"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b="0" dirty="0" smtClean="0"/>
                  <a:t/>
                </a:r>
                <a:br>
                  <a:rPr lang="en-US" altLang="zh-CN" b="0" dirty="0" smtClean="0"/>
                </a:b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</a:rPr>
                      <m:t>𝑊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altLang="zh-CN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20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6819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Vanilla</a:t>
            </a:r>
            <a:r>
              <a:rPr lang="zh-CN" altLang="en-US" dirty="0" smtClean="0"/>
              <a:t> </a:t>
            </a:r>
            <a:r>
              <a:rPr lang="en-US" altLang="zh-CN" dirty="0" smtClean="0"/>
              <a:t>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Recurrent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Neural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Network</a:t>
                </a:r>
                <a:r>
                  <a:rPr lang="zh-CN" altLang="en-US" dirty="0" smtClean="0"/>
                  <a:t> </a:t>
                </a:r>
                <a:r>
                  <a:rPr lang="zh-CN" altLang="en-US" dirty="0" smtClean="0"/>
                  <a:t>循环神经网络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charset="0"/>
                      </a:rPr>
                      <m:t>tanh</m:t>
                    </m:r>
                    <m:r>
                      <a:rPr lang="en-US" altLang="zh-CN" i="1">
                        <a:latin typeface="Cambria Math" charset="0"/>
                      </a:rPr>
                      <m:t>⁡(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𝑊</m:t>
                    </m:r>
                    <m:r>
                      <a:rPr lang="en-US" altLang="zh-CN" i="1"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𝑈</m:t>
                    </m:r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</a:rPr>
                      <m:t>𝑏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 smtClean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𝑊</m:t>
                    </m:r>
                    <m:r>
                      <a:rPr lang="en-US" altLang="zh-CN" i="1"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𝑈</m:t>
                    </m:r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</a:rPr>
                      <m:t>𝑏</m:t>
                    </m:r>
                  </m:oMath>
                </a14:m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假设只算两步，将不同位置的</a:t>
                </a:r>
                <a:r>
                  <a:rPr lang="en-US" altLang="zh-CN" dirty="0" smtClean="0"/>
                  <a:t>w</a:t>
                </a:r>
                <a:r>
                  <a:rPr lang="zh-CN" altLang="en-US" dirty="0" smtClean="0"/>
                  <a:t>看做不同的</a:t>
                </a:r>
                <a:r>
                  <a:rPr lang="en-US" altLang="zh-CN" dirty="0" smtClean="0"/>
                  <a:t>w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lvl="3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𝐽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𝑙𝑜𝑠𝑠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𝑙𝑜𝑠𝑠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𝑈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altLang="zh-CN" b="0" dirty="0" smtClean="0"/>
                  <a:t/>
                </a:r>
                <a:br>
                  <a:rPr lang="en-US" altLang="zh-CN" b="0" dirty="0" smtClean="0"/>
                </a:b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𝑙𝑜𝑠𝑠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func>
                      <m:func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charset="0"/>
                                  </a:rPr>
                                  <m:t>tanh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solidFill>
                                              <a:srgbClr val="0099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rgbClr val="009900"/>
                                            </a:solidFill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rgbClr val="00990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𝑈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func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charset="0"/>
                              </a:rPr>
                              <m:t>𝑈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;</m:t>
                    </m:r>
                  </m:oMath>
                </a14:m>
                <a:endParaRPr lang="en-US" altLang="zh-CN" b="0" dirty="0" smtClean="0"/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a:rPr lang="en-US" altLang="zh-CN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;</m:t>
                    </m:r>
                  </m:oMath>
                </a14:m>
                <a:endParaRPr lang="en-US" altLang="zh-CN" b="0" dirty="0" smtClean="0"/>
              </a:p>
              <a:p>
                <a:pPr lvl="2"/>
                <a:r>
                  <a:rPr lang="zh-CN" altLang="en-US" dirty="0" smtClean="0"/>
                  <a:t>所以，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zh-CN" altLang="en-US" b="0" dirty="0" smtClean="0"/>
                  <a:t> </a:t>
                </a:r>
                <a:r>
                  <a:rPr lang="en-US" altLang="zh-CN" b="0" dirty="0" smtClean="0"/>
                  <a:t>=</a:t>
                </a:r>
                <a:r>
                  <a:rPr lang="zh-CN" altLang="en-US" b="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592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Vanilla</a:t>
            </a:r>
            <a:r>
              <a:rPr lang="zh-CN" altLang="en-US" dirty="0" smtClean="0"/>
              <a:t> </a:t>
            </a:r>
            <a:r>
              <a:rPr lang="en-US" altLang="zh-CN" dirty="0" smtClean="0"/>
              <a:t>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Recurrent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Neural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Network</a:t>
                </a:r>
                <a:r>
                  <a:rPr lang="zh-CN" altLang="en-US" dirty="0" smtClean="0"/>
                  <a:t> </a:t>
                </a:r>
                <a:r>
                  <a:rPr lang="zh-CN" altLang="en-US" dirty="0" smtClean="0"/>
                  <a:t>循环神经网络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例子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charset="0"/>
                      </a:rPr>
                      <m:t>tanh</m:t>
                    </m:r>
                    <m:r>
                      <a:rPr lang="en-US" altLang="zh-CN" i="1">
                        <a:latin typeface="Cambria Math" charset="0"/>
                      </a:rPr>
                      <m:t>⁡(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𝑊</m:t>
                    </m:r>
                    <m:r>
                      <a:rPr lang="en-US" altLang="zh-CN" i="1"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𝑈</m:t>
                    </m:r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</a:rPr>
                      <m:t>𝑏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 smtClean="0"/>
                  <a:t> 在结尾处增加一个</a:t>
                </a:r>
                <a:r>
                  <a:rPr lang="en-US" altLang="zh-CN" dirty="0" smtClean="0"/>
                  <a:t>loss</a:t>
                </a:r>
                <a:r>
                  <a:rPr lang="zh-CN" altLang="en-US" dirty="0"/>
                  <a:t> </a:t>
                </a:r>
                <a:r>
                  <a:rPr lang="en-US" altLang="zh-CN" dirty="0" smtClean="0"/>
                  <a:t>function</a:t>
                </a:r>
              </a:p>
              <a:p>
                <a:pPr lvl="2"/>
                <a:r>
                  <a:rPr lang="zh-CN" altLang="en-US" dirty="0" smtClean="0"/>
                  <a:t>如何做</a:t>
                </a:r>
                <a:r>
                  <a:rPr lang="en-US" altLang="zh-CN" dirty="0" smtClean="0"/>
                  <a:t>back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propagation</a:t>
                </a:r>
                <a:r>
                  <a:rPr lang="zh-CN" altLang="en-US" dirty="0" smtClean="0"/>
                  <a:t>去计算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en-US" altLang="zh-CN" dirty="0" smtClean="0"/>
                  <a:t>?</a:t>
                </a:r>
              </a:p>
              <a:p>
                <a:pPr lvl="3"/>
                <a:r>
                  <a:rPr lang="zh-CN" altLang="en-US" dirty="0" smtClean="0"/>
                  <a:t>不同位置的</a:t>
                </a:r>
                <a:r>
                  <a:rPr lang="en-US" altLang="zh-CN" dirty="0" smtClean="0"/>
                  <a:t>W</a:t>
                </a:r>
                <a:r>
                  <a:rPr lang="zh-CN" altLang="en-US" dirty="0" smtClean="0"/>
                  <a:t>看做是不同的</a:t>
                </a:r>
                <a:r>
                  <a:rPr lang="en-US" altLang="zh-CN" dirty="0" smtClean="0"/>
                  <a:t>W,</a:t>
                </a:r>
                <a:r>
                  <a:rPr lang="zh-CN" altLang="en-US" dirty="0" smtClean="0"/>
                  <a:t>分别计算偏导数后相加</a:t>
                </a:r>
                <a:endParaRPr lang="en-US" altLang="zh-C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 bwMode="auto">
              <a:xfrm>
                <a:off x="3843338" y="4928800"/>
                <a:ext cx="914400" cy="4572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宋体" charset="0"/>
                          <a:cs typeface="宋体" charset="0"/>
                        </a:rPr>
                        <m:t>𝑓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charset="0"/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3338" y="4928800"/>
                <a:ext cx="914400" cy="457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080257" y="5777517"/>
                <a:ext cx="4284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257" y="5777517"/>
                <a:ext cx="428495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2957643" y="4776400"/>
                <a:ext cx="4284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643" y="4776400"/>
                <a:ext cx="428495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32857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5053997" y="4776400"/>
                <a:ext cx="3895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997" y="4776400"/>
                <a:ext cx="389541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7" idx="0"/>
            <a:endCxn id="5" idx="2"/>
          </p:cNvCxnSpPr>
          <p:nvPr/>
        </p:nvCxnSpPr>
        <p:spPr bwMode="auto">
          <a:xfrm flipV="1">
            <a:off x="4294505" y="5386000"/>
            <a:ext cx="6033" cy="3915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 bwMode="auto">
              <a:xfrm>
                <a:off x="5985479" y="4928800"/>
                <a:ext cx="914400" cy="4572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宋体" charset="0"/>
                          <a:cs typeface="宋体" charset="0"/>
                        </a:rPr>
                        <m:t>𝑓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charset="0"/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85479" y="4928800"/>
                <a:ext cx="914400" cy="4572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6219198" y="5756321"/>
                <a:ext cx="4284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198" y="5756321"/>
                <a:ext cx="428495" cy="369332"/>
              </a:xfrm>
              <a:prstGeom prst="rect">
                <a:avLst/>
              </a:prstGeom>
              <a:blipFill rotWithShape="0">
                <a:blip r:embed="rId8"/>
                <a:stretch>
                  <a:fillRect r="-28169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V="1">
            <a:off x="6433446" y="5386000"/>
            <a:ext cx="9233" cy="3703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 bwMode="auto">
              <a:xfrm>
                <a:off x="1631162" y="4928800"/>
                <a:ext cx="914400" cy="4572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宋体" charset="0"/>
                          <a:cs typeface="宋体" charset="0"/>
                        </a:rPr>
                        <m:t>𝑓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charset="0"/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31162" y="4928800"/>
                <a:ext cx="914400" cy="4572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1864881" y="5756321"/>
                <a:ext cx="4284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881" y="5756321"/>
                <a:ext cx="428495" cy="369332"/>
              </a:xfrm>
              <a:prstGeom prst="rect">
                <a:avLst/>
              </a:prstGeom>
              <a:blipFill rotWithShape="0">
                <a:blip r:embed="rId9"/>
                <a:stretch>
                  <a:fillRect r="-28571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 bwMode="auto">
          <a:xfrm flipV="1">
            <a:off x="2079129" y="5386000"/>
            <a:ext cx="9233" cy="3703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23" idx="3"/>
            <a:endCxn id="5" idx="1"/>
          </p:cNvCxnSpPr>
          <p:nvPr/>
        </p:nvCxnSpPr>
        <p:spPr bwMode="auto">
          <a:xfrm>
            <a:off x="2545562" y="5157400"/>
            <a:ext cx="12977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Arrow Connector 28"/>
          <p:cNvCxnSpPr>
            <a:stCxn id="5" idx="3"/>
            <a:endCxn id="20" idx="1"/>
          </p:cNvCxnSpPr>
          <p:nvPr/>
        </p:nvCxnSpPr>
        <p:spPr bwMode="auto">
          <a:xfrm>
            <a:off x="4757738" y="5157400"/>
            <a:ext cx="122774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/>
              <p:cNvSpPr/>
              <p:nvPr/>
            </p:nvSpPr>
            <p:spPr>
              <a:xfrm>
                <a:off x="7133168" y="4776400"/>
                <a:ext cx="3895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168" y="4776400"/>
                <a:ext cx="389541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4531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930206" y="4776400"/>
                <a:ext cx="3895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06" y="4776400"/>
                <a:ext cx="389541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46032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 bwMode="auto">
          <a:xfrm>
            <a:off x="6899879" y="5157400"/>
            <a:ext cx="9645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795338" y="5180419"/>
            <a:ext cx="83582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1072796" y="5245268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0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/>
              <p:cNvSpPr/>
              <p:nvPr/>
            </p:nvSpPr>
            <p:spPr bwMode="auto">
              <a:xfrm>
                <a:off x="7858157" y="4917132"/>
                <a:ext cx="914400" cy="4572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charset="0"/>
                          <a:ea typeface="宋体" charset="0"/>
                          <a:cs typeface="宋体" charset="0"/>
                        </a:rPr>
                        <m:t>𝑙𝑜𝑠𝑠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Verdana" charset="0"/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58157" y="4917132"/>
                <a:ext cx="914400" cy="45720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/>
              <p:cNvSpPr/>
              <p:nvPr/>
            </p:nvSpPr>
            <p:spPr>
              <a:xfrm>
                <a:off x="8101109" y="4267200"/>
                <a:ext cx="4284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charset="0"/>
                          <a:ea typeface="宋体" charset="0"/>
                          <a:cs typeface="宋体" charset="0"/>
                        </a:rPr>
                        <m:t>𝐽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109" y="4267200"/>
                <a:ext cx="428495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>
            <a:stCxn id="33" idx="0"/>
            <a:endCxn id="34" idx="2"/>
          </p:cNvCxnSpPr>
          <p:nvPr/>
        </p:nvCxnSpPr>
        <p:spPr bwMode="auto">
          <a:xfrm flipV="1">
            <a:off x="8315357" y="4636532"/>
            <a:ext cx="0" cy="280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7302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Vanilla</a:t>
            </a:r>
            <a:r>
              <a:rPr lang="zh-CN" altLang="en-US" dirty="0" smtClean="0"/>
              <a:t> </a:t>
            </a:r>
            <a:r>
              <a:rPr lang="en-US" altLang="zh-CN" dirty="0" smtClean="0"/>
              <a:t>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Recurrent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Neural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Network</a:t>
                </a:r>
                <a:r>
                  <a:rPr lang="zh-CN" altLang="en-US" dirty="0" smtClean="0"/>
                  <a:t> </a:t>
                </a:r>
                <a:r>
                  <a:rPr lang="zh-CN" altLang="en-US" dirty="0" smtClean="0"/>
                  <a:t>循环神经网络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charset="0"/>
                              </a:rPr>
                              <m:t>𝑊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charset="0"/>
                              </a:rPr>
                              <m:t>𝑈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𝐽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𝑙𝑜𝑠𝑠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…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𝑊</m:t>
                    </m:r>
                  </m:oMath>
                </a14:m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solidFill>
                          <a:srgbClr val="FF0000"/>
                        </a:solidFill>
                        <a:latin typeface="Cambria Math" charset="0"/>
                      </a:rPr>
                      <m:t>…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func>
                              <m:func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tanh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nary>
                  </m:oMath>
                </a14:m>
                <a:r>
                  <a:rPr lang="zh-CN" altLang="en-US" dirty="0" smtClean="0"/>
                  <a:t>  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 bwMode="auto">
              <a:xfrm>
                <a:off x="3843338" y="4928800"/>
                <a:ext cx="914400" cy="4572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宋体" charset="0"/>
                          <a:cs typeface="宋体" charset="0"/>
                        </a:rPr>
                        <m:t>𝑓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charset="0"/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3338" y="4928800"/>
                <a:ext cx="914400" cy="457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080257" y="5777517"/>
                <a:ext cx="4284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257" y="5777517"/>
                <a:ext cx="428495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2957643" y="4776400"/>
                <a:ext cx="4284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643" y="4776400"/>
                <a:ext cx="428495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32857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5053997" y="4776400"/>
                <a:ext cx="3895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997" y="4776400"/>
                <a:ext cx="389541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7" idx="0"/>
            <a:endCxn id="5" idx="2"/>
          </p:cNvCxnSpPr>
          <p:nvPr/>
        </p:nvCxnSpPr>
        <p:spPr bwMode="auto">
          <a:xfrm flipV="1">
            <a:off x="4294505" y="5386000"/>
            <a:ext cx="6033" cy="3915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 bwMode="auto">
              <a:xfrm>
                <a:off x="5985479" y="4928800"/>
                <a:ext cx="914400" cy="4572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宋体" charset="0"/>
                          <a:cs typeface="宋体" charset="0"/>
                        </a:rPr>
                        <m:t>𝑓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charset="0"/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85479" y="4928800"/>
                <a:ext cx="914400" cy="4572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6219198" y="5756321"/>
                <a:ext cx="4284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198" y="5756321"/>
                <a:ext cx="428495" cy="369332"/>
              </a:xfrm>
              <a:prstGeom prst="rect">
                <a:avLst/>
              </a:prstGeom>
              <a:blipFill rotWithShape="0">
                <a:blip r:embed="rId8"/>
                <a:stretch>
                  <a:fillRect r="-28169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V="1">
            <a:off x="6433446" y="5386000"/>
            <a:ext cx="9233" cy="3703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 bwMode="auto">
              <a:xfrm>
                <a:off x="1631162" y="4928800"/>
                <a:ext cx="914400" cy="4572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宋体" charset="0"/>
                          <a:cs typeface="宋体" charset="0"/>
                        </a:rPr>
                        <m:t>𝑓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charset="0"/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31162" y="4928800"/>
                <a:ext cx="914400" cy="4572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1864881" y="5756321"/>
                <a:ext cx="4284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881" y="5756321"/>
                <a:ext cx="428495" cy="369332"/>
              </a:xfrm>
              <a:prstGeom prst="rect">
                <a:avLst/>
              </a:prstGeom>
              <a:blipFill rotWithShape="0">
                <a:blip r:embed="rId9"/>
                <a:stretch>
                  <a:fillRect r="-28571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 bwMode="auto">
          <a:xfrm flipV="1">
            <a:off x="2079129" y="5386000"/>
            <a:ext cx="9233" cy="3703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23" idx="3"/>
            <a:endCxn id="5" idx="1"/>
          </p:cNvCxnSpPr>
          <p:nvPr/>
        </p:nvCxnSpPr>
        <p:spPr bwMode="auto">
          <a:xfrm>
            <a:off x="2545562" y="5157400"/>
            <a:ext cx="12977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Arrow Connector 28"/>
          <p:cNvCxnSpPr>
            <a:stCxn id="5" idx="3"/>
            <a:endCxn id="20" idx="1"/>
          </p:cNvCxnSpPr>
          <p:nvPr/>
        </p:nvCxnSpPr>
        <p:spPr bwMode="auto">
          <a:xfrm>
            <a:off x="4757738" y="5157400"/>
            <a:ext cx="122774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/>
              <p:cNvSpPr/>
              <p:nvPr/>
            </p:nvSpPr>
            <p:spPr>
              <a:xfrm>
                <a:off x="7382859" y="4607868"/>
                <a:ext cx="3895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859" y="4607868"/>
                <a:ext cx="389541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45313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930206" y="4776400"/>
                <a:ext cx="3895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06" y="4776400"/>
                <a:ext cx="389541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46032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 bwMode="auto">
          <a:xfrm flipV="1">
            <a:off x="7525640" y="5169932"/>
            <a:ext cx="332517" cy="11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795338" y="5180419"/>
            <a:ext cx="83582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1072796" y="5245268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0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/>
              <p:cNvSpPr/>
              <p:nvPr/>
            </p:nvSpPr>
            <p:spPr bwMode="auto">
              <a:xfrm>
                <a:off x="7858157" y="4953000"/>
                <a:ext cx="914400" cy="4572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charset="0"/>
                          <a:ea typeface="宋体" charset="0"/>
                          <a:cs typeface="宋体" charset="0"/>
                        </a:rPr>
                        <m:t>𝑙𝑜𝑠𝑠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Verdana" charset="0"/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58157" y="4953000"/>
                <a:ext cx="914400" cy="45720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/>
              <p:cNvSpPr/>
              <p:nvPr/>
            </p:nvSpPr>
            <p:spPr>
              <a:xfrm>
                <a:off x="8101109" y="4303068"/>
                <a:ext cx="4284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charset="0"/>
                          <a:ea typeface="宋体" charset="0"/>
                          <a:cs typeface="宋体" charset="0"/>
                        </a:rPr>
                        <m:t>𝐽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109" y="4303068"/>
                <a:ext cx="428495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>
            <a:stCxn id="33" idx="0"/>
            <a:endCxn id="34" idx="2"/>
          </p:cNvCxnSpPr>
          <p:nvPr/>
        </p:nvCxnSpPr>
        <p:spPr bwMode="auto">
          <a:xfrm flipV="1">
            <a:off x="8315357" y="4672400"/>
            <a:ext cx="0" cy="280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/>
          <p:nvPr/>
        </p:nvCxnSpPr>
        <p:spPr bwMode="auto">
          <a:xfrm>
            <a:off x="6899879" y="5157400"/>
            <a:ext cx="31334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6083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Vanilla</a:t>
            </a:r>
            <a:r>
              <a:rPr lang="zh-CN" altLang="en-US" dirty="0" smtClean="0"/>
              <a:t> </a:t>
            </a:r>
            <a:r>
              <a:rPr lang="en-US" altLang="zh-CN" dirty="0" smtClean="0"/>
              <a:t>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Recurrent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Neural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Network</a:t>
                </a:r>
                <a:r>
                  <a:rPr lang="zh-CN" altLang="en-US" dirty="0" smtClean="0"/>
                  <a:t> </a:t>
                </a:r>
                <a:r>
                  <a:rPr lang="zh-CN" altLang="en-US" dirty="0" smtClean="0"/>
                  <a:t>循环神经网络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…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solidFill>
                          <a:srgbClr val="FF0000"/>
                        </a:solidFill>
                        <a:latin typeface="Cambria Math" charset="0"/>
                      </a:rPr>
                      <m:t>…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func>
                              <m:func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tanh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nary>
                  </m:oMath>
                </a14:m>
                <a:r>
                  <a:rPr lang="zh-CN" altLang="en-US" dirty="0" smtClean="0"/>
                  <a:t>  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假设</a:t>
                </a:r>
                <a:r>
                  <a:rPr lang="en-US" altLang="zh-CN" dirty="0" smtClean="0"/>
                  <a:t>W</a:t>
                </a:r>
                <a:r>
                  <a:rPr lang="zh-CN" altLang="en-US" dirty="0" smtClean="0"/>
                  <a:t>是一个一维的矩阵：</a:t>
                </a:r>
                <a:endParaRPr lang="en-US" altLang="zh-CN" dirty="0" smtClean="0"/>
              </a:p>
              <a:p>
                <a:pPr lvl="3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|</m:t>
                    </m:r>
                    <m:r>
                      <a:rPr lang="en-US" altLang="zh-CN" b="0" i="1" smtClean="0">
                        <a:latin typeface="Cambria Math" charset="0"/>
                      </a:rPr>
                      <m:t>𝑊</m:t>
                    </m:r>
                    <m:r>
                      <a:rPr lang="en-US" altLang="zh-CN" b="0" i="1" smtClean="0">
                        <a:latin typeface="Cambria Math" charset="0"/>
                      </a:rPr>
                      <m:t>|&lt;1</m:t>
                    </m:r>
                    <m:r>
                      <a:rPr lang="en-US" altLang="zh-CN" b="0" i="0" smtClean="0">
                        <a:latin typeface="Cambria Math" charset="0"/>
                      </a:rPr>
                      <m:t>,</m:t>
                    </m:r>
                    <m:r>
                      <a:rPr lang="zh-CN" altLang="en-US" b="0" i="0" smtClean="0">
                        <a:latin typeface="Cambria Math" charset="0"/>
                      </a:rPr>
                      <m:t>   </m:t>
                    </m:r>
                    <m:nary>
                      <m:naryPr>
                        <m:chr m:val="∏"/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nary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pPr lvl="4"/>
                <a:r>
                  <a:rPr lang="en-US" altLang="zh-CN" dirty="0" smtClean="0"/>
                  <a:t>Vanishing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Gradients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梯度消失</a:t>
                </a:r>
                <a:r>
                  <a:rPr lang="en-US" altLang="zh-CN" dirty="0" smtClean="0"/>
                  <a:t>)</a:t>
                </a:r>
              </a:p>
              <a:p>
                <a:pPr lvl="3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&gt;</m:t>
                    </m:r>
                    <m:r>
                      <a:rPr lang="en-US" altLang="zh-CN" i="1">
                        <a:latin typeface="Cambria Math" charset="0"/>
                      </a:rPr>
                      <m:t>1</m:t>
                    </m:r>
                    <m:r>
                      <a:rPr lang="en-US" altLang="zh-CN">
                        <a:latin typeface="Cambria Math" charset="0"/>
                      </a:rPr>
                      <m:t>,</m:t>
                    </m:r>
                    <m:r>
                      <a:rPr lang="zh-CN" altLang="en-US">
                        <a:latin typeface="Cambria Math" charset="0"/>
                      </a:rPr>
                      <m:t>   </m:t>
                    </m:r>
                    <m:nary>
                      <m:naryPr>
                        <m:chr m:val="∏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−1</m:t>
                        </m:r>
                      </m:sup>
                      <m:e>
                        <m:r>
                          <a:rPr lang="en-US" altLang="zh-CN" i="1">
                            <a:latin typeface="Cambria Math" charset="0"/>
                          </a:rPr>
                          <m:t>𝑊</m:t>
                        </m:r>
                      </m:e>
                    </m:nary>
                    <m:r>
                      <a:rPr lang="en-US" altLang="zh-CN" i="1">
                        <a:latin typeface="Cambria Math" charset="0"/>
                      </a:rPr>
                      <m:t>→</m:t>
                    </m:r>
                    <m:r>
                      <a:rPr lang="en-US" altLang="zh-CN" b="0" i="1" smtClean="0">
                        <a:latin typeface="Cambria Math" charset="0"/>
                      </a:rPr>
                      <m:t>∞</m:t>
                    </m:r>
                  </m:oMath>
                </a14:m>
                <a:endParaRPr lang="en-US" altLang="zh-CN" b="0" dirty="0" smtClean="0"/>
              </a:p>
              <a:p>
                <a:pPr lvl="4"/>
                <a:r>
                  <a:rPr lang="en-US" altLang="zh-CN" dirty="0"/>
                  <a:t>Exploding</a:t>
                </a:r>
                <a:r>
                  <a:rPr lang="zh-CN" altLang="en-US" dirty="0"/>
                  <a:t> </a:t>
                </a:r>
                <a:r>
                  <a:rPr lang="en-US" altLang="zh-CN" dirty="0" smtClean="0"/>
                  <a:t>Gradients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梯度爆炸</a:t>
                </a:r>
                <a:r>
                  <a:rPr lang="en-US" altLang="zh-CN" dirty="0" smtClean="0"/>
                  <a:t>)</a:t>
                </a:r>
              </a:p>
              <a:p>
                <a:pPr lvl="2"/>
                <a:r>
                  <a:rPr lang="zh-CN" altLang="en-US" dirty="0" smtClean="0"/>
                  <a:t>如果</a:t>
                </a:r>
                <a:r>
                  <a:rPr lang="en-US" altLang="zh-CN" dirty="0" smtClean="0"/>
                  <a:t>W</a:t>
                </a:r>
                <a:r>
                  <a:rPr lang="zh-CN" altLang="en-US" dirty="0" smtClean="0"/>
                  <a:t>是高维的矩阵呢？</a:t>
                </a:r>
                <a:endParaRPr lang="en-US" altLang="zh-CN" dirty="0" smtClean="0"/>
              </a:p>
              <a:p>
                <a:pPr lvl="3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𝑚𝑎𝑥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 (</m:t>
                    </m:r>
                    <m:r>
                      <a:rPr lang="en-US" altLang="zh-CN" b="0" i="1" smtClean="0">
                        <a:latin typeface="Cambria Math" charset="0"/>
                      </a:rPr>
                      <m:t>𝑊</m:t>
                    </m:r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最大的特征值</a:t>
                </a:r>
                <a:endParaRPr lang="en-US" altLang="zh-CN" dirty="0"/>
              </a:p>
              <a:p>
                <a:pPr lvl="3"/>
                <a:endParaRPr lang="en-US" altLang="zh-C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953" b="-10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674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Vanilla</a:t>
            </a:r>
            <a:r>
              <a:rPr lang="zh-CN" altLang="en-US" dirty="0" smtClean="0"/>
              <a:t> </a:t>
            </a:r>
            <a:r>
              <a:rPr lang="en-US" altLang="zh-CN" dirty="0" smtClean="0"/>
              <a:t>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Recurrent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Neural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Network</a:t>
                </a:r>
                <a:r>
                  <a:rPr lang="zh-CN" altLang="en-US" dirty="0" smtClean="0"/>
                  <a:t> </a:t>
                </a:r>
                <a:r>
                  <a:rPr lang="zh-CN" altLang="en-US" dirty="0" smtClean="0"/>
                  <a:t>循环神经网络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…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solidFill>
                          <a:srgbClr val="FF0000"/>
                        </a:solidFill>
                        <a:latin typeface="Cambria Math" charset="0"/>
                      </a:rPr>
                      <m:t>…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func>
                              <m:func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tanh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nary>
                  </m:oMath>
                </a14:m>
                <a:r>
                  <a:rPr lang="zh-CN" altLang="en-US" dirty="0" smtClean="0"/>
                  <a:t>  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考虑</a:t>
                </a:r>
                <a:r>
                  <a:rPr lang="en-US" altLang="zh-CN" dirty="0" err="1" smtClean="0"/>
                  <a:t>tanh</a:t>
                </a:r>
                <a:r>
                  <a:rPr lang="en-US" altLang="zh-CN" dirty="0" smtClean="0"/>
                  <a:t>(a)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lvl="3"/>
                <a:r>
                  <a:rPr lang="zh-CN" altLang="en-US" dirty="0" smtClean="0"/>
                  <a:t>多个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charset="0"/>
                          </a:rPr>
                          <m:t>i</m:t>
                        </m:r>
                      </m:sub>
                    </m:sSub>
                    <m:r>
                      <a:rPr lang="en-US" altLang="zh-CN" b="0" i="1" dirty="0" smtClean="0">
                        <a:latin typeface="Cambria Math" charset="0"/>
                      </a:rPr>
                      <m:t>|&gt;2,</m:t>
                    </m:r>
                    <m:r>
                      <a:rPr lang="zh-CN" altLang="en-US" b="0" i="1" dirty="0" smtClean="0">
                        <a:latin typeface="Cambria Math" charset="0"/>
                      </a:rPr>
                      <m:t> </m:t>
                    </m:r>
                    <m:nary>
                      <m:naryPr>
                        <m:chr m:val="∏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charset="0"/>
                              </a:rPr>
                              <m:t>𝜕</m:t>
                            </m:r>
                            <m:func>
                              <m:func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charset="0"/>
                                  </a:rPr>
                                  <m:t>tanh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altLang="zh-CN" i="1"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altLang="zh-CN" b="0" i="1" smtClean="0">
                        <a:latin typeface="Cambria Math" charset="0"/>
                      </a:rPr>
                      <m:t>→0</m:t>
                    </m:r>
                  </m:oMath>
                </a14:m>
                <a:endParaRPr lang="en-US" altLang="zh-CN" dirty="0" smtClean="0"/>
              </a:p>
              <a:p>
                <a:pPr lvl="4"/>
                <a:r>
                  <a:rPr lang="en-US" altLang="zh-CN" dirty="0"/>
                  <a:t>Vanishing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Gradients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梯度消失</a:t>
                </a:r>
                <a:r>
                  <a:rPr lang="en-US" altLang="zh-CN" dirty="0" smtClean="0"/>
                  <a:t>)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4620931"/>
            <a:ext cx="2677886" cy="147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3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Vanilla</a:t>
            </a:r>
            <a:r>
              <a:rPr lang="zh-CN" altLang="en-US" dirty="0" smtClean="0"/>
              <a:t> </a:t>
            </a:r>
            <a:r>
              <a:rPr lang="en-US" altLang="zh-CN" dirty="0" smtClean="0"/>
              <a:t>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Recurrent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Neural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Network</a:t>
                </a:r>
                <a:r>
                  <a:rPr lang="zh-CN" altLang="en-US" dirty="0" smtClean="0"/>
                  <a:t> </a:t>
                </a:r>
                <a:r>
                  <a:rPr lang="zh-CN" altLang="en-US" dirty="0" smtClean="0"/>
                  <a:t>循环神经网络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Exploding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Gradients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梯度爆炸</a:t>
                </a:r>
                <a:r>
                  <a:rPr lang="en-US" altLang="zh-CN" dirty="0" smtClean="0"/>
                  <a:t>)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解决方法：</a:t>
                </a:r>
                <a:r>
                  <a:rPr lang="en-US" altLang="zh-CN" dirty="0" smtClean="0"/>
                  <a:t>Gradient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Clipping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∇</m:t>
                    </m:r>
                    <m:r>
                      <a:rPr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𝛻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en-US" altLang="zh-CN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𝑖𝑓</m:t>
                            </m:r>
                            <m:r>
                              <a:rPr lang="zh-CN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𝛻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;</m:t>
                            </m:r>
                          </m:e>
                          <m:e>
                            <m:r>
                              <a:rPr lang="en-US" altLang="zh-CN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∇</m:t>
                            </m:r>
                            <m:r>
                              <a:rPr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zh-CN" alt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 smtClean="0"/>
              </a:p>
              <a:p>
                <a:pPr lvl="1"/>
                <a:endParaRPr lang="en-US" altLang="zh-C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953" b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502918"/>
            <a:ext cx="2501900" cy="17907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98769" y="230777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32808" y="407669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0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Vanilla</a:t>
            </a:r>
            <a:r>
              <a:rPr lang="zh-CN" altLang="en-US" dirty="0" smtClean="0"/>
              <a:t> </a:t>
            </a:r>
            <a:r>
              <a:rPr lang="en-US" altLang="zh-CN" dirty="0" smtClean="0"/>
              <a:t>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Recurrent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Neural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Network</a:t>
                </a:r>
                <a:r>
                  <a:rPr lang="zh-CN" altLang="en-US" dirty="0" smtClean="0"/>
                  <a:t> </a:t>
                </a:r>
                <a:r>
                  <a:rPr lang="zh-CN" altLang="en-US" dirty="0" smtClean="0"/>
                  <a:t>循环神经网络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Vanishing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Gradients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梯度消失</a:t>
                </a:r>
                <a:r>
                  <a:rPr lang="en-US" altLang="zh-CN" dirty="0" smtClean="0"/>
                  <a:t>)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charset="0"/>
                      </a:rPr>
                      <m:t>→0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 远处的</a:t>
                </a:r>
                <a:r>
                  <a:rPr lang="en-US" altLang="zh-CN" dirty="0" smtClean="0"/>
                  <a:t>error</a:t>
                </a:r>
                <a:r>
                  <a:rPr lang="zh-CN" altLang="en-US" dirty="0" smtClean="0"/>
                  <a:t>所带来的指导意义消失了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问题出在哪里？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charset="0"/>
                              </a:rPr>
                              <m:t>𝑊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charset="0"/>
                              </a:rPr>
                              <m:t>𝑈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 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solidFill>
                          <a:srgbClr val="FF0000"/>
                        </a:solidFill>
                        <a:latin typeface="Cambria Math" charset="0"/>
                      </a:rPr>
                      <m:t>…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charset="0"/>
                              </a:rPr>
                              <m:t>𝜕</m:t>
                            </m:r>
                            <m:func>
                              <m:func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charset="0"/>
                                  </a:rPr>
                                  <m:t>tanh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altLang="zh-CN" i="1"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>
                            <a:latin typeface="Cambria Math" charset="0"/>
                          </a:rPr>
                          <m:t>𝑊</m:t>
                        </m:r>
                      </m:e>
                    </m:nary>
                  </m:oMath>
                </a14:m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递推公式本身有问题！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解决方法：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LSTM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!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953" b="-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2923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LSTM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Long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Short-Term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Memory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(LSTM)</a:t>
                </a:r>
              </a:p>
              <a:p>
                <a:pPr lvl="1"/>
                <a:r>
                  <a:rPr lang="zh-CN" altLang="en-US" dirty="0" smtClean="0"/>
                  <a:t>尝试解决的问题：</a:t>
                </a:r>
                <a:r>
                  <a:rPr lang="en-US" altLang="zh-CN" dirty="0" smtClean="0"/>
                  <a:t>Vanishing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Gradients</a:t>
                </a:r>
              </a:p>
              <a:p>
                <a:pPr lvl="2"/>
                <a:r>
                  <a:rPr lang="en-US" altLang="zh-CN" dirty="0" smtClean="0"/>
                  <a:t>Vanilla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RNN: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𝑓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 smtClean="0"/>
                  <a:t>LSTM:</a:t>
                </a:r>
                <a:r>
                  <a:rPr lang="zh-CN" altLang="en-US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𝑓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2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956460" y="5835134"/>
            <a:ext cx="7237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colah.github.io</a:t>
            </a:r>
            <a:r>
              <a:rPr lang="en-US" dirty="0"/>
              <a:t>/posts/2015-08-Understanding-LSTMs/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514599" y="3288229"/>
            <a:ext cx="3810001" cy="2579171"/>
            <a:chOff x="2133599" y="2633366"/>
            <a:chExt cx="4047701" cy="284140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30000" r="34166"/>
            <a:stretch/>
          </p:blipFill>
          <p:spPr>
            <a:xfrm>
              <a:off x="2895600" y="2633366"/>
              <a:ext cx="2709862" cy="284140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133600" y="3495953"/>
                  <a:ext cx="6739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600" y="3495953"/>
                  <a:ext cx="67396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133599" y="4322565"/>
                  <a:ext cx="7020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599" y="4322565"/>
                  <a:ext cx="702052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698861" y="3495953"/>
                  <a:ext cx="4543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8861" y="3495953"/>
                  <a:ext cx="454355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5698860" y="4322565"/>
                  <a:ext cx="4824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8860" y="4322565"/>
                  <a:ext cx="48244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7332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LSTM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6738" y="1341438"/>
                <a:ext cx="8001000" cy="2925762"/>
              </a:xfrm>
            </p:spPr>
            <p:txBody>
              <a:bodyPr/>
              <a:lstStyle/>
              <a:p>
                <a:r>
                  <a:rPr lang="en-US" altLang="zh-CN" dirty="0" smtClean="0"/>
                  <a:t>Long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Short-Term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Memory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(LSTM)</a:t>
                </a:r>
              </a:p>
              <a:p>
                <a:pPr lvl="1"/>
                <a:r>
                  <a:rPr lang="zh-CN" altLang="en-US" dirty="0" smtClean="0"/>
                  <a:t>最关键的设计：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 smtClean="0"/>
                  <a:t>  </a:t>
                </a:r>
                <a:r>
                  <a:rPr lang="en-US" altLang="zh-CN" dirty="0" smtClean="0"/>
                  <a:t>(cell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state)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zh-CN" altLang="en-US" b="0" i="1" smtClean="0">
                        <a:latin typeface="Cambria Math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f</m:t>
                    </m:r>
                    <m:r>
                      <a:rPr lang="en-US" altLang="zh-CN" b="0" i="0" smtClean="0">
                        <a:latin typeface="Cambria Math" charset="0"/>
                      </a:rPr>
                      <m:t>+</m:t>
                    </m:r>
                    <m:r>
                      <a:rPr lang="en-US" altLang="zh-CN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b="0" dirty="0" smtClean="0"/>
                  <a:t>   </a:t>
                </a:r>
                <a:r>
                  <a:rPr lang="zh-CN" altLang="en-US" dirty="0" smtClean="0"/>
                  <a:t>全部都是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线性操作</a:t>
                </a:r>
                <a:endParaRPr lang="en-US" altLang="zh-CN" b="0" dirty="0" smtClean="0">
                  <a:solidFill>
                    <a:srgbClr val="FF0000"/>
                  </a:solidFill>
                </a:endParaRPr>
              </a:p>
              <a:p>
                <a:pPr lvl="3"/>
                <a:r>
                  <a:rPr lang="zh-CN" altLang="en-US" dirty="0" smtClean="0"/>
                  <a:t>*，</a:t>
                </a:r>
                <a:r>
                  <a:rPr lang="en-US" altLang="zh-CN" dirty="0" smtClean="0"/>
                  <a:t>+</a:t>
                </a:r>
                <a:r>
                  <a:rPr lang="zh-CN" altLang="en-US" dirty="0" smtClean="0"/>
                  <a:t>： </a:t>
                </a:r>
                <a:r>
                  <a:rPr lang="en-US" altLang="zh-CN" dirty="0" smtClean="0"/>
                  <a:t>elementwise</a:t>
                </a:r>
              </a:p>
              <a:p>
                <a:pPr lvl="3"/>
                <a:r>
                  <a:rPr lang="en-US" altLang="zh-CN" dirty="0" smtClean="0"/>
                  <a:t>f: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[0,1]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忘记的程度 </a:t>
                </a:r>
                <a:endParaRPr lang="en-US" altLang="zh-CN" dirty="0" smtClean="0"/>
              </a:p>
              <a:p>
                <a:pPr lvl="3"/>
                <a:endParaRPr lang="en-US" altLang="zh-CN" dirty="0"/>
              </a:p>
              <a:p>
                <a:pPr lvl="3"/>
                <a:endParaRPr lang="en-US" altLang="zh-C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6738" y="1341438"/>
                <a:ext cx="8001000" cy="2925762"/>
              </a:xfrm>
              <a:blipFill rotWithShape="0">
                <a:blip r:embed="rId2"/>
                <a:stretch>
                  <a:fillRect l="-1601" t="-2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5249378"/>
            <a:ext cx="4953000" cy="9228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24235" r="24988"/>
          <a:stretch/>
        </p:blipFill>
        <p:spPr>
          <a:xfrm>
            <a:off x="5410200" y="3276600"/>
            <a:ext cx="3352800" cy="20313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3445474"/>
                  </p:ext>
                </p:extLst>
              </p:nvPr>
            </p:nvGraphicFramePr>
            <p:xfrm>
              <a:off x="838881" y="3505200"/>
              <a:ext cx="4343400" cy="18288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085850"/>
                    <a:gridCol w="1085850"/>
                    <a:gridCol w="1085850"/>
                    <a:gridCol w="1085850"/>
                  </a:tblGrid>
                  <a:tr h="3488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488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488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zh-CN" altLang="en-US" b="0" i="1" smtClean="0">
                                    <a:latin typeface="Cambria Math" charset="0"/>
                                  </a:rPr>
                                  <m:t>∗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charset="0"/>
                                  </a:rPr>
                                  <m:t>f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488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-0.5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488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2.25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3445474"/>
                  </p:ext>
                </p:extLst>
              </p:nvPr>
            </p:nvGraphicFramePr>
            <p:xfrm>
              <a:off x="838881" y="3505200"/>
              <a:ext cx="4343400" cy="18288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085850"/>
                    <a:gridCol w="1085850"/>
                    <a:gridCol w="1085850"/>
                    <a:gridCol w="108585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59" t="-8333" r="-300000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59" t="-108333" r="-300000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59" t="-208333" r="-30000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59" t="-308333" r="-300000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-0.5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59" t="-408333" r="-30000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2.25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9147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1187450" y="1916113"/>
            <a:ext cx="7272338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algn="ctr" eaLnBrk="1" hangingPunct="1"/>
            <a:endParaRPr lang="en-US" altLang="zh-CN" sz="4000" dirty="0">
              <a:latin typeface="Times New Roman" charset="0"/>
              <a:ea typeface="黑体" charset="-122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神经序列模型 </a:t>
            </a:r>
            <a:r>
              <a:rPr lang="en-US" altLang="zh-CN" dirty="0" smtClean="0"/>
              <a:t>II</a:t>
            </a:r>
            <a:endParaRPr lang="en-US" dirty="0"/>
          </a:p>
        </p:txBody>
      </p:sp>
      <p:sp>
        <p:nvSpPr>
          <p:cNvPr id="9" name="Subtitle 6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7010400" cy="2590800"/>
          </a:xfrm>
        </p:spPr>
        <p:txBody>
          <a:bodyPr/>
          <a:lstStyle/>
          <a:p>
            <a:pPr algn="ctr"/>
            <a:r>
              <a:rPr lang="zh-CN" altLang="en-US" dirty="0" smtClean="0"/>
              <a:t>主讲人： 史兴</a:t>
            </a:r>
            <a:endParaRPr lang="en-US" altLang="zh-CN" dirty="0"/>
          </a:p>
          <a:p>
            <a:pPr algn="ctr"/>
            <a:r>
              <a:rPr lang="en-US" altLang="zh-CN" dirty="0" smtClean="0">
                <a:ea typeface="宋体" panose="02010600030101010101" pitchFamily="2" charset="-122"/>
              </a:rPr>
              <a:t>07/07/2017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8869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LSTM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6738" y="1341438"/>
                <a:ext cx="8001000" cy="2925762"/>
              </a:xfrm>
            </p:spPr>
            <p:txBody>
              <a:bodyPr/>
              <a:lstStyle/>
              <a:p>
                <a:r>
                  <a:rPr lang="en-US" altLang="zh-CN" dirty="0" smtClean="0"/>
                  <a:t>Long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Short-Term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Memory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(LSTM)</a:t>
                </a:r>
              </a:p>
              <a:p>
                <a:pPr lvl="1"/>
                <a:r>
                  <a:rPr lang="zh-CN" altLang="en-US" dirty="0" smtClean="0"/>
                  <a:t>最关键的设计：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 smtClean="0"/>
                  <a:t>  </a:t>
                </a:r>
                <a:r>
                  <a:rPr lang="en-US" altLang="zh-CN" dirty="0" smtClean="0"/>
                  <a:t>(cell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state)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zh-CN" altLang="en-US" b="0" i="1" smtClean="0">
                        <a:latin typeface="Cambria Math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f</m:t>
                    </m:r>
                    <m:r>
                      <a:rPr lang="en-US" altLang="zh-CN" b="0" i="0" smtClean="0">
                        <a:latin typeface="Cambria Math" charset="0"/>
                      </a:rPr>
                      <m:t>+</m:t>
                    </m:r>
                    <m:r>
                      <a:rPr lang="en-US" altLang="zh-CN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b="0" dirty="0" smtClean="0"/>
                  <a:t>   </a:t>
                </a:r>
                <a:r>
                  <a:rPr lang="zh-CN" altLang="en-US" dirty="0" smtClean="0"/>
                  <a:t>全部都是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线性操作</a:t>
                </a:r>
                <a:endParaRPr lang="en-US" altLang="zh-CN" b="0" dirty="0" smtClean="0">
                  <a:solidFill>
                    <a:srgbClr val="FF0000"/>
                  </a:solidFill>
                </a:endParaRPr>
              </a:p>
              <a:p>
                <a:pPr lvl="3"/>
                <a:r>
                  <a:rPr lang="zh-CN" altLang="en-US" dirty="0" smtClean="0"/>
                  <a:t>*，</a:t>
                </a:r>
                <a:r>
                  <a:rPr lang="en-US" altLang="zh-CN" dirty="0" smtClean="0"/>
                  <a:t>+</a:t>
                </a:r>
                <a:r>
                  <a:rPr lang="zh-CN" altLang="en-US" dirty="0" smtClean="0"/>
                  <a:t>： </a:t>
                </a:r>
                <a:r>
                  <a:rPr lang="en-US" altLang="zh-CN" dirty="0" smtClean="0"/>
                  <a:t>elementwise</a:t>
                </a:r>
              </a:p>
              <a:p>
                <a:pPr lvl="3"/>
                <a:r>
                  <a:rPr lang="en-US" altLang="zh-CN" dirty="0" smtClean="0"/>
                  <a:t>f: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[0,1]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忘记的程度 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对比</a:t>
                </a:r>
                <a:r>
                  <a:rPr lang="en-US" altLang="zh-CN" dirty="0" smtClean="0"/>
                  <a:t>Vanilla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RNN</a:t>
                </a: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charset="0"/>
                      </a:rPr>
                      <m:t>𝑊</m:t>
                    </m:r>
                  </m:oMath>
                </a14:m>
                <a:endParaRPr lang="en-US" altLang="zh-CN" dirty="0"/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f</m:t>
                    </m:r>
                  </m:oMath>
                </a14:m>
                <a:endParaRPr lang="en-US" altLang="zh-CN" dirty="0" smtClean="0"/>
              </a:p>
              <a:p>
                <a:pPr lvl="3"/>
                <a:r>
                  <a:rPr lang="zh-CN" altLang="en-US" dirty="0" smtClean="0"/>
                  <a:t>在不同的位置</a:t>
                </a:r>
                <a:r>
                  <a:rPr lang="en-US" altLang="zh-CN" dirty="0" smtClean="0"/>
                  <a:t>t</a:t>
                </a:r>
                <a:r>
                  <a:rPr lang="zh-CN" altLang="en-US" dirty="0" smtClean="0"/>
                  <a:t>上的</a:t>
                </a:r>
                <a:r>
                  <a:rPr lang="en-US" altLang="zh-CN" dirty="0" smtClean="0"/>
                  <a:t>f</a:t>
                </a:r>
                <a:r>
                  <a:rPr lang="zh-CN" altLang="en-US" dirty="0" smtClean="0"/>
                  <a:t> 是不同的，所以做到连续多个</a:t>
                </a:r>
                <a:r>
                  <a:rPr lang="en-US" altLang="zh-CN" dirty="0" smtClean="0"/>
                  <a:t>f</a:t>
                </a:r>
                <a:r>
                  <a:rPr lang="zh-CN" altLang="en-US" dirty="0" smtClean="0"/>
                  <a:t>的值接近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，这样对应的</a:t>
                </a:r>
                <a:r>
                  <a:rPr lang="en-US" altLang="zh-CN" dirty="0" smtClean="0"/>
                  <a:t>gradient</a:t>
                </a:r>
                <a:r>
                  <a:rPr lang="zh-CN" altLang="en-US" dirty="0" smtClean="0"/>
                  <a:t>就不会趋近于</a:t>
                </a:r>
                <a:r>
                  <a:rPr lang="en-US" altLang="zh-CN" dirty="0" smtClean="0"/>
                  <a:t>0</a:t>
                </a:r>
              </a:p>
              <a:p>
                <a:pPr lvl="3"/>
                <a:endParaRPr lang="en-US" altLang="zh-CN" dirty="0"/>
              </a:p>
              <a:p>
                <a:pPr lvl="3"/>
                <a:endParaRPr lang="en-US" altLang="zh-CN" dirty="0" smtClean="0"/>
              </a:p>
              <a:p>
                <a:pPr lvl="3"/>
                <a:endParaRPr lang="en-US" altLang="zh-CN" dirty="0"/>
              </a:p>
              <a:p>
                <a:pPr lvl="3"/>
                <a:endParaRPr lang="en-US" altLang="zh-C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6738" y="1341438"/>
                <a:ext cx="8001000" cy="2925762"/>
              </a:xfrm>
              <a:blipFill rotWithShape="0">
                <a:blip r:embed="rId2"/>
                <a:stretch>
                  <a:fillRect l="-1601" t="-2708" b="-5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4235" r="24988"/>
          <a:stretch/>
        </p:blipFill>
        <p:spPr>
          <a:xfrm>
            <a:off x="5410200" y="2971800"/>
            <a:ext cx="3352800" cy="203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6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神经网络基础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dirty="0" smtClean="0"/>
                  <a:t>非线性变换：</a:t>
                </a:r>
                <a:r>
                  <a:rPr lang="en-US" altLang="zh-CN" dirty="0" smtClean="0"/>
                  <a:t>sigmoid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𝑦</m:t>
                    </m:r>
                    <m:r>
                      <a:rPr lang="en-US" altLang="zh-CN" b="0" i="1" smtClean="0">
                        <a:latin typeface="Cambria Math" charset="0"/>
                      </a:rPr>
                      <m:t>= </m:t>
                    </m:r>
                    <m:r>
                      <a:rPr lang="en-US" altLang="zh-CN" b="0" i="1" smtClean="0">
                        <a:latin typeface="Cambria Math" charset="0"/>
                      </a:rPr>
                      <m:t>𝜎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r>
                      <a:rPr lang="en-US" altLang="zh-CN" b="0" i="1" smtClean="0">
                        <a:latin typeface="Cambria Math" charset="0"/>
                      </a:rPr>
                      <m:t>𝑥</m:t>
                    </m:r>
                    <m:r>
                      <a:rPr lang="en-US" altLang="zh-CN" b="0" i="1" smtClean="0">
                        <a:latin typeface="Cambria Math" charset="0"/>
                      </a:rPr>
                      <m:t>)=</m:t>
                    </m:r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den>
                    </m:f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𝑦</m:t>
                    </m:r>
                    <m:r>
                      <a:rPr lang="en-US" altLang="zh-CN" b="0" i="1" smtClean="0">
                        <a:latin typeface="Cambria Math" charset="0"/>
                      </a:rPr>
                      <m:t>(1−</m:t>
                    </m:r>
                    <m:r>
                      <a:rPr lang="en-US" altLang="zh-CN" b="0" i="1" smtClean="0">
                        <a:latin typeface="Cambria Math" charset="0"/>
                      </a:rPr>
                      <m:t>𝑦</m:t>
                    </m:r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值域</a:t>
                </a:r>
                <a:r>
                  <a:rPr lang="en-US" altLang="zh-CN" dirty="0" smtClean="0"/>
                  <a:t>[0,1]</a:t>
                </a:r>
              </a:p>
              <a:p>
                <a:pPr lvl="2"/>
                <a:r>
                  <a:rPr lang="zh-CN" altLang="en-US" dirty="0" smtClean="0"/>
                  <a:t>做概率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>
                    <a:solidFill>
                      <a:srgbClr val="FF0000"/>
                    </a:solidFill>
                  </a:rPr>
                  <a:t>做开关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lvl="2"/>
                <a:r>
                  <a:rPr lang="zh-CN" altLang="en-US" dirty="0" smtClean="0"/>
                  <a:t>做“挤压”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导数的绝对值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只在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附近比较大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elementwise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72" t="-1432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133600"/>
            <a:ext cx="3835400" cy="255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LSTM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341438"/>
            <a:ext cx="8001000" cy="2925762"/>
          </a:xfrm>
        </p:spPr>
        <p:txBody>
          <a:bodyPr/>
          <a:lstStyle/>
          <a:p>
            <a:r>
              <a:rPr lang="en-US" altLang="zh-CN" dirty="0" smtClean="0"/>
              <a:t>Long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Short-Term</a:t>
            </a:r>
            <a:r>
              <a:rPr lang="zh-CN" altLang="en-US" dirty="0" smtClean="0"/>
              <a:t> </a:t>
            </a:r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(LSTM)</a:t>
            </a:r>
          </a:p>
          <a:p>
            <a:pPr lvl="1"/>
            <a:r>
              <a:rPr lang="en-US" altLang="zh-CN" dirty="0" smtClean="0"/>
              <a:t>forget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gate</a:t>
            </a:r>
            <a:endParaRPr lang="en-US" altLang="zh-CN" dirty="0"/>
          </a:p>
          <a:p>
            <a:pPr lvl="3"/>
            <a:endParaRPr lang="en-US" altLang="zh-CN" dirty="0" smtClean="0"/>
          </a:p>
          <a:p>
            <a:pPr lvl="3"/>
            <a:endParaRPr lang="en-US" altLang="zh-CN" dirty="0"/>
          </a:p>
          <a:p>
            <a:pPr lvl="3"/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2438400"/>
            <a:ext cx="9144000" cy="282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1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LSTM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341438"/>
            <a:ext cx="8001000" cy="2925762"/>
          </a:xfrm>
        </p:spPr>
        <p:txBody>
          <a:bodyPr/>
          <a:lstStyle/>
          <a:p>
            <a:r>
              <a:rPr lang="en-US" altLang="zh-CN" dirty="0" smtClean="0"/>
              <a:t>Long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Short-Term</a:t>
            </a:r>
            <a:r>
              <a:rPr lang="zh-CN" altLang="en-US" dirty="0" smtClean="0"/>
              <a:t> </a:t>
            </a:r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(LSTM)</a:t>
            </a:r>
          </a:p>
          <a:p>
            <a:pPr lvl="1"/>
            <a:r>
              <a:rPr lang="en-US" altLang="zh-CN" dirty="0" smtClean="0"/>
              <a:t>input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gate</a:t>
            </a:r>
            <a:r>
              <a:rPr lang="zh-CN" altLang="en-US" dirty="0" smtClean="0"/>
              <a:t> 和 </a:t>
            </a:r>
            <a:r>
              <a:rPr lang="en-US" altLang="zh-CN" dirty="0" smtClean="0"/>
              <a:t>input</a:t>
            </a:r>
            <a:endParaRPr lang="en-US" altLang="zh-CN" dirty="0"/>
          </a:p>
          <a:p>
            <a:pPr lvl="3"/>
            <a:endParaRPr lang="en-US" altLang="zh-CN" dirty="0" smtClean="0"/>
          </a:p>
          <a:p>
            <a:pPr lvl="3"/>
            <a:endParaRPr lang="en-US" altLang="zh-CN" dirty="0"/>
          </a:p>
          <a:p>
            <a:pPr lvl="3"/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5876"/>
            <a:ext cx="9144000" cy="282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9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LSTM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341438"/>
            <a:ext cx="8001000" cy="2925762"/>
          </a:xfrm>
        </p:spPr>
        <p:txBody>
          <a:bodyPr/>
          <a:lstStyle/>
          <a:p>
            <a:r>
              <a:rPr lang="en-US" altLang="zh-CN" dirty="0" smtClean="0"/>
              <a:t>Long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Short-Term</a:t>
            </a:r>
            <a:r>
              <a:rPr lang="zh-CN" altLang="en-US" dirty="0" smtClean="0"/>
              <a:t> </a:t>
            </a:r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(LSTM)</a:t>
            </a:r>
          </a:p>
          <a:p>
            <a:pPr lvl="1"/>
            <a:r>
              <a:rPr lang="en-US" altLang="zh-CN" dirty="0" smtClean="0"/>
              <a:t>Cell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</a:t>
            </a:r>
          </a:p>
          <a:p>
            <a:pPr lvl="3"/>
            <a:endParaRPr lang="en-US" altLang="zh-CN" dirty="0"/>
          </a:p>
          <a:p>
            <a:pPr lvl="3"/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0"/>
            <a:ext cx="9144000" cy="282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LSTM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341438"/>
            <a:ext cx="8001000" cy="2925762"/>
          </a:xfrm>
        </p:spPr>
        <p:txBody>
          <a:bodyPr/>
          <a:lstStyle/>
          <a:p>
            <a:r>
              <a:rPr lang="en-US" altLang="zh-CN" dirty="0" smtClean="0"/>
              <a:t>Long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Short-Term</a:t>
            </a:r>
            <a:r>
              <a:rPr lang="zh-CN" altLang="en-US" dirty="0" smtClean="0"/>
              <a:t> </a:t>
            </a:r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(LSTM)</a:t>
            </a:r>
          </a:p>
          <a:p>
            <a:pPr lvl="1"/>
            <a:r>
              <a:rPr lang="en-US" altLang="zh-CN" dirty="0" smtClean="0"/>
              <a:t>output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gate</a:t>
            </a:r>
            <a:r>
              <a:rPr lang="zh-CN" altLang="en-US" dirty="0" smtClean="0"/>
              <a:t> 和 </a:t>
            </a:r>
            <a:r>
              <a:rPr lang="en-US" altLang="zh-CN" dirty="0" smtClean="0"/>
              <a:t>hidden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</a:t>
            </a:r>
          </a:p>
          <a:p>
            <a:pPr lvl="3"/>
            <a:endParaRPr lang="en-US" altLang="zh-CN" dirty="0"/>
          </a:p>
          <a:p>
            <a:pPr lvl="3"/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0"/>
            <a:ext cx="9144000" cy="282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6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RNNLM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26</a:t>
            </a:fld>
            <a:endParaRPr lang="en-US" altLang="zh-CN" dirty="0"/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566738" y="1341438"/>
            <a:ext cx="6436377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n-gram</a:t>
            </a:r>
            <a:r>
              <a:rPr lang="zh-CN" altLang="en-US" sz="3200" dirty="0" smtClean="0"/>
              <a:t> 潜在的问题</a:t>
            </a:r>
            <a:r>
              <a:rPr lang="en-US" altLang="zh-CN" sz="3200" dirty="0" smtClean="0"/>
              <a:t>:</a:t>
            </a:r>
          </a:p>
          <a:p>
            <a:pPr lvl="1"/>
            <a:r>
              <a:rPr lang="en-US" altLang="zh-CN" sz="2800" dirty="0" smtClean="0"/>
              <a:t>P</a:t>
            </a:r>
            <a:r>
              <a:rPr lang="en-US" altLang="zh-CN" sz="2800" dirty="0"/>
              <a:t>(</a:t>
            </a:r>
            <a:r>
              <a:rPr lang="zh-CN" altLang="en-US" sz="2800" dirty="0"/>
              <a:t>梨</a:t>
            </a:r>
            <a:r>
              <a:rPr lang="en-US" altLang="zh-CN" sz="2800" dirty="0"/>
              <a:t>|</a:t>
            </a:r>
            <a:r>
              <a:rPr lang="zh-CN" altLang="en-US" sz="2800" dirty="0"/>
              <a:t>水果 包含</a:t>
            </a:r>
            <a:r>
              <a:rPr lang="en-US" altLang="zh-CN" sz="2800" dirty="0"/>
              <a:t>)</a:t>
            </a:r>
            <a:r>
              <a:rPr lang="zh-CN" altLang="en-US" sz="2800" dirty="0"/>
              <a:t> 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P(</a:t>
            </a:r>
            <a:r>
              <a:rPr lang="zh-CN" altLang="en-US" sz="2800" dirty="0"/>
              <a:t>苹果</a:t>
            </a:r>
            <a:r>
              <a:rPr lang="en-US" altLang="zh-CN" sz="2800" dirty="0"/>
              <a:t>|</a:t>
            </a:r>
            <a:r>
              <a:rPr lang="zh-CN" altLang="en-US" sz="2800" dirty="0"/>
              <a:t>水果 包含</a:t>
            </a:r>
            <a:r>
              <a:rPr lang="en-US" altLang="zh-CN" sz="2800" dirty="0" smtClean="0"/>
              <a:t>)</a:t>
            </a:r>
            <a:endParaRPr lang="en-US" sz="3200" dirty="0" smtClean="0"/>
          </a:p>
          <a:p>
            <a:pPr lvl="2"/>
            <a:r>
              <a:rPr lang="zh-CN" altLang="en-US" sz="2500" dirty="0" smtClean="0"/>
              <a:t>对“词”的理解有限</a:t>
            </a:r>
            <a:endParaRPr lang="en-US" altLang="zh-CN" sz="2500" dirty="0" smtClean="0"/>
          </a:p>
          <a:p>
            <a:pPr lvl="3"/>
            <a:r>
              <a:rPr lang="en-US" altLang="zh-CN" sz="2200" dirty="0" smtClean="0"/>
              <a:t>Neural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Network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Language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Model	</a:t>
            </a:r>
            <a:endParaRPr lang="en-US" sz="2200" dirty="0"/>
          </a:p>
          <a:p>
            <a:pPr lvl="2"/>
            <a:r>
              <a:rPr lang="en-US" altLang="zh-CN" sz="2500" dirty="0" smtClean="0"/>
              <a:t>N-gram</a:t>
            </a:r>
            <a:r>
              <a:rPr lang="zh-CN" altLang="en-US" sz="2500" dirty="0" smtClean="0"/>
              <a:t> 上下文的长度有限</a:t>
            </a:r>
            <a:endParaRPr lang="en-US" altLang="zh-CN" sz="2500" dirty="0" smtClean="0"/>
          </a:p>
          <a:p>
            <a:pPr lvl="3"/>
            <a:r>
              <a:rPr lang="en-US" altLang="zh-CN" sz="2200" dirty="0" smtClean="0"/>
              <a:t>Recurrent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NN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Language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Model</a:t>
            </a:r>
            <a:r>
              <a:rPr lang="zh-CN" altLang="en-US" sz="2200" dirty="0" smtClean="0"/>
              <a:t> </a:t>
            </a:r>
            <a:endParaRPr lang="en-US" altLang="zh-CN" sz="2200" dirty="0" smtClean="0"/>
          </a:p>
        </p:txBody>
      </p:sp>
    </p:spTree>
    <p:extLst>
      <p:ext uri="{BB962C8B-B14F-4D97-AF65-F5344CB8AC3E}">
        <p14:creationId xmlns:p14="http://schemas.microsoft.com/office/powerpoint/2010/main" val="170252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RNNLM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378505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句子：</a:t>
            </a:r>
            <a:r>
              <a:rPr lang="en-US" altLang="zh-CN" sz="2400" dirty="0" smtClean="0"/>
              <a:t>”w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x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z”</a:t>
            </a:r>
            <a:endParaRPr lang="en-US" sz="2400" dirty="0"/>
          </a:p>
        </p:txBody>
      </p:sp>
      <p:pic>
        <p:nvPicPr>
          <p:cNvPr id="6" name="Picture 5" descr="https://lh5.googleusercontent.com/RNQKcCjyU9TxeU_m_pDl_ZOhr5uR_UfQWba29ZpxlaF1_g2ZjgqhbOdhZ4JqD1gEsPn16tksIpxsR83HPxONwjxrXVMF5NO6upknSrd1W-fWw5ukVzJBBA4kgfNOKvGqP_DejBwF61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/>
          <a:stretch/>
        </p:blipFill>
        <p:spPr bwMode="auto">
          <a:xfrm>
            <a:off x="1583829" y="2512260"/>
            <a:ext cx="5578971" cy="190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362200" y="5204835"/>
            <a:ext cx="3928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strike="sngStrike" dirty="0"/>
              <a:t>N-gram</a:t>
            </a:r>
            <a:r>
              <a:rPr lang="zh-CN" altLang="en-US" sz="2400" strike="sngStrike" dirty="0"/>
              <a:t> 上下文的长度有限</a:t>
            </a:r>
            <a:endParaRPr lang="en-US" altLang="zh-CN" sz="2400" strike="sngStrike" dirty="0"/>
          </a:p>
        </p:txBody>
      </p:sp>
    </p:spTree>
    <p:extLst>
      <p:ext uri="{BB962C8B-B14F-4D97-AF65-F5344CB8AC3E}">
        <p14:creationId xmlns:p14="http://schemas.microsoft.com/office/powerpoint/2010/main" val="107852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应用展示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应用展示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中实现</a:t>
            </a:r>
            <a:r>
              <a:rPr lang="en-US" altLang="zh-CN" dirty="0" smtClean="0"/>
              <a:t>LSTM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Language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</a:p>
          <a:p>
            <a:pPr lvl="1"/>
            <a:r>
              <a:rPr lang="zh-CN" altLang="en-US" dirty="0" smtClean="0"/>
              <a:t>代码地址：</a:t>
            </a:r>
            <a:endParaRPr lang="en-US" altLang="zh-CN" dirty="0" smtClean="0"/>
          </a:p>
          <a:p>
            <a:pPr lvl="2"/>
            <a:r>
              <a:rPr lang="en-US" altLang="zh-CN" dirty="0"/>
              <a:t>https://</a:t>
            </a:r>
            <a:r>
              <a:rPr lang="en-US" altLang="zh-CN" dirty="0" err="1"/>
              <a:t>github.com</a:t>
            </a:r>
            <a:r>
              <a:rPr lang="en-US" altLang="zh-CN" dirty="0"/>
              <a:t>/</a:t>
            </a:r>
            <a:r>
              <a:rPr lang="en-US" altLang="zh-CN" dirty="0" err="1"/>
              <a:t>shixing</a:t>
            </a:r>
            <a:r>
              <a:rPr lang="en-US" altLang="zh-CN" dirty="0"/>
              <a:t>/</a:t>
            </a:r>
            <a:r>
              <a:rPr lang="en-US" altLang="zh-CN" dirty="0" err="1"/>
              <a:t>xing_nlp</a:t>
            </a:r>
            <a:r>
              <a:rPr lang="en-US" altLang="zh-CN" dirty="0"/>
              <a:t>/tree/master/LM/RNNLM</a:t>
            </a:r>
          </a:p>
          <a:p>
            <a:pPr lvl="1"/>
            <a:r>
              <a:rPr lang="zh-CN" altLang="en-US" dirty="0" smtClean="0"/>
              <a:t>本次要求：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只需要大家可以跑通就好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有时间的，可以预习一下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下节课预告：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本次代码</a:t>
            </a:r>
            <a:r>
              <a:rPr lang="zh-CN" altLang="en-US" dirty="0" smtClean="0">
                <a:solidFill>
                  <a:srgbClr val="FF0000"/>
                </a:solidFill>
              </a:rPr>
              <a:t>详细讲解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9938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应用展示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应用展示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运行代码：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cd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sh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小模型，小数据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bash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train_small.sh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大模型，大数据</a:t>
            </a:r>
            <a:r>
              <a:rPr lang="en-US" altLang="zh-CN" dirty="0" smtClean="0"/>
              <a:t>(</a:t>
            </a:r>
            <a:r>
              <a:rPr lang="zh-CN" altLang="en-US" dirty="0" smtClean="0"/>
              <a:t>需要</a:t>
            </a:r>
            <a:r>
              <a:rPr lang="en-US" altLang="zh-CN" dirty="0" smtClean="0"/>
              <a:t>GPU)</a:t>
            </a:r>
          </a:p>
          <a:p>
            <a:pPr lvl="3"/>
            <a:r>
              <a:rPr lang="en-US" altLang="zh-CN" dirty="0" smtClean="0"/>
              <a:t>bash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train_ptb.sh</a:t>
            </a:r>
            <a:r>
              <a:rPr lang="zh-CN" altLang="en-US" dirty="0" smtClean="0"/>
              <a:t> </a:t>
            </a:r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0567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295400"/>
            <a:ext cx="8001000" cy="4678362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续：代码讲解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Vanilla</a:t>
            </a:r>
            <a:r>
              <a:rPr lang="zh-CN" altLang="en-US" dirty="0" smtClean="0"/>
              <a:t> </a:t>
            </a:r>
            <a:r>
              <a:rPr lang="en-US" altLang="zh-CN" dirty="0" smtClean="0"/>
              <a:t>RNN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LSTM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RNNLM</a:t>
            </a:r>
          </a:p>
          <a:p>
            <a:endParaRPr lang="en-US" altLang="zh-CN" dirty="0"/>
          </a:p>
          <a:p>
            <a:r>
              <a:rPr lang="zh-CN" altLang="en-US" dirty="0" smtClean="0"/>
              <a:t>应用展示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475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RNNLM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pic>
        <p:nvPicPr>
          <p:cNvPr id="5" name="Picture 2" descr="https://lh5.googleusercontent.com/RNQKcCjyU9TxeU_m_pDl_ZOhr5uR_UfQWba29ZpxlaF1_g2ZjgqhbOdhZ4JqD1gEsPn16tksIpxsR83HPxONwjxrXVMF5NO6upknSrd1W-fWw5ukVzJBBA4kgfNOKvGqP_DejBwF61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r="23465"/>
          <a:stretch/>
        </p:blipFill>
        <p:spPr bwMode="auto">
          <a:xfrm>
            <a:off x="4724400" y="2514600"/>
            <a:ext cx="3397169" cy="190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4724400" y="4029019"/>
            <a:ext cx="806369" cy="6096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8398" r="41287" b="25814"/>
          <a:stretch/>
        </p:blipFill>
        <p:spPr>
          <a:xfrm>
            <a:off x="1219200" y="4045258"/>
            <a:ext cx="2925784" cy="12125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7800" y="5560391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Embedding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Lookup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4724400" y="2403303"/>
            <a:ext cx="806369" cy="6096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2" t="384" r="21089" b="75239"/>
          <a:stretch/>
        </p:blipFill>
        <p:spPr>
          <a:xfrm>
            <a:off x="533399" y="1828800"/>
            <a:ext cx="3657601" cy="11461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57400" y="1295400"/>
            <a:ext cx="452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Softmax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</a:t>
            </a:r>
            <a:r>
              <a:rPr lang="zh-CN" altLang="en-US" dirty="0" smtClean="0"/>
              <a:t> 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/>
              <a:t>C</a:t>
            </a:r>
            <a:r>
              <a:rPr lang="en-US" altLang="zh-CN" dirty="0" smtClean="0"/>
              <a:t>ross-entropy</a:t>
            </a:r>
            <a:r>
              <a:rPr lang="zh-CN" altLang="en-US" dirty="0" smtClean="0"/>
              <a:t> </a:t>
            </a:r>
            <a:r>
              <a:rPr lang="en-US" altLang="zh-CN" dirty="0"/>
              <a:t>L</a:t>
            </a:r>
            <a:r>
              <a:rPr lang="en-US" altLang="zh-CN" dirty="0" smtClean="0"/>
              <a:t>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3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RNNLM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378505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句子：</a:t>
            </a:r>
            <a:r>
              <a:rPr lang="en-US" altLang="zh-CN" sz="2400" dirty="0" smtClean="0"/>
              <a:t>”w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x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z”</a:t>
            </a:r>
            <a:endParaRPr lang="en-US" sz="2400" dirty="0"/>
          </a:p>
        </p:txBody>
      </p:sp>
      <p:pic>
        <p:nvPicPr>
          <p:cNvPr id="6" name="Picture 5" descr="https://lh5.googleusercontent.com/RNQKcCjyU9TxeU_m_pDl_ZOhr5uR_UfQWba29ZpxlaF1_g2ZjgqhbOdhZ4JqD1gEsPn16tksIpxsR83HPxONwjxrXVMF5NO6upknSrd1W-fWw5ukVzJBBA4kgfNOKvGqP_DejBwF61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/>
          <a:stretch/>
        </p:blipFill>
        <p:spPr bwMode="auto">
          <a:xfrm>
            <a:off x="1600199" y="2909787"/>
            <a:ext cx="5578971" cy="190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6738" y="2237600"/>
            <a:ext cx="724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loss(w)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loss(x)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loss(y)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loss(z)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 </a:t>
            </a:r>
            <a:r>
              <a:rPr lang="en-US" altLang="zh-CN" dirty="0" smtClean="0"/>
              <a:t>loss(&lt;EOS&gt;)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5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RNNLM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574675" y="128617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/>
              <a:t>多层叠加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2484086" y="2309058"/>
            <a:ext cx="5593114" cy="2872542"/>
            <a:chOff x="2636486" y="1789655"/>
            <a:chExt cx="5593114" cy="2872542"/>
          </a:xfrm>
        </p:grpSpPr>
        <p:pic>
          <p:nvPicPr>
            <p:cNvPr id="9" name="Picture 2" descr="https://lh5.googleusercontent.com/RNQKcCjyU9TxeU_m_pDl_ZOhr5uR_UfQWba29ZpxlaF1_g2ZjgqhbOdhZ4JqD1gEsPn16tksIpxsR83HPxONwjxrXVMF5NO6upknSrd1W-fWw5ukVzJBBA4kgfNOKvGqP_DejBwF61M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00" t="-1914" r="-151" b="-6298"/>
            <a:stretch/>
          </p:blipFill>
          <p:spPr bwMode="auto">
            <a:xfrm>
              <a:off x="2636486" y="2598235"/>
              <a:ext cx="5593114" cy="206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s://lh5.googleusercontent.com/RNQKcCjyU9TxeU_m_pDl_ZOhr5uR_UfQWba29ZpxlaF1_g2ZjgqhbOdhZ4JqD1gEsPn16tksIpxsR83HPxONwjxrXVMF5NO6upknSrd1W-fWw5ukVzJBBA4kgfNOKvGqP_DejBwF61M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00" r="-151" b="18406"/>
            <a:stretch/>
          </p:blipFill>
          <p:spPr bwMode="auto">
            <a:xfrm>
              <a:off x="2636486" y="1789655"/>
              <a:ext cx="5593114" cy="1556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381000" y="348943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每层</a:t>
            </a:r>
            <a:r>
              <a:rPr lang="zh-CN" altLang="en-US" smtClean="0"/>
              <a:t>的参数不一样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70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RNNLM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Regulation</a:t>
                </a:r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Dropout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𝑦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𝑑𝑟𝑜𝑝𝑜𝑢𝑡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zh-CN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𝑟</m:t>
                    </m:r>
                    <m:r>
                      <a:rPr lang="en-US" altLang="zh-CN" b="0" i="1" smtClean="0">
                        <a:latin typeface="Cambria Math" charset="0"/>
                      </a:rPr>
                      <m:t>∈[0,1]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dropout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rate</a:t>
                </a:r>
                <a:endParaRPr lang="en-US" altLang="zh-CN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𝑥</m:t>
                    </m:r>
                    <m:r>
                      <a:rPr lang="en-US" altLang="zh-CN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altLang="zh-CN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altLang="zh-CN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𝑟</m:t>
                                </m:r>
                              </m:den>
                            </m:f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zh-CN" alt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𝑖𝑓</m:t>
                            </m:r>
                            <m:r>
                              <a:rPr lang="zh-CN" alt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𝑟𝑎𝑛𝑑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≤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0,</m:t>
                            </m:r>
                            <m:r>
                              <a:rPr lang="zh-CN" alt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𝑖𝑓</m:t>
                            </m:r>
                            <m:r>
                              <a:rPr lang="zh-CN" alt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𝑟𝑎𝑛𝑑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&gt;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33</a:t>
            </a:fld>
            <a:endParaRPr lang="en-US" altLang="zh-CN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742610"/>
              </p:ext>
            </p:extLst>
          </p:nvPr>
        </p:nvGraphicFramePr>
        <p:xfrm>
          <a:off x="1371600" y="495300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48781" y="4583668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86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RNNLM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574675" y="1286172"/>
            <a:ext cx="3139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多层</a:t>
            </a:r>
            <a:r>
              <a:rPr lang="zh-CN" altLang="en-US" sz="2400" dirty="0" smtClean="0"/>
              <a:t>叠加 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Dropout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2484086" y="2309058"/>
            <a:ext cx="5593114" cy="2872542"/>
            <a:chOff x="2636486" y="1789655"/>
            <a:chExt cx="5593114" cy="2872542"/>
          </a:xfrm>
        </p:grpSpPr>
        <p:pic>
          <p:nvPicPr>
            <p:cNvPr id="9" name="Picture 2" descr="https://lh5.googleusercontent.com/RNQKcCjyU9TxeU_m_pDl_ZOhr5uR_UfQWba29ZpxlaF1_g2ZjgqhbOdhZ4JqD1gEsPn16tksIpxsR83HPxONwjxrXVMF5NO6upknSrd1W-fWw5ukVzJBBA4kgfNOKvGqP_DejBwF61M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00" t="-1914" r="-151" b="-6298"/>
            <a:stretch/>
          </p:blipFill>
          <p:spPr bwMode="auto">
            <a:xfrm>
              <a:off x="2636486" y="2598235"/>
              <a:ext cx="5593114" cy="206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s://lh5.googleusercontent.com/RNQKcCjyU9TxeU_m_pDl_ZOhr5uR_UfQWba29ZpxlaF1_g2ZjgqhbOdhZ4JqD1gEsPn16tksIpxsR83HPxONwjxrXVMF5NO6upknSrd1W-fWw5ukVzJBBA4kgfNOKvGqP_DejBwF61M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00" r="-151" b="18406"/>
            <a:stretch/>
          </p:blipFill>
          <p:spPr bwMode="auto">
            <a:xfrm>
              <a:off x="2636486" y="1789655"/>
              <a:ext cx="5593114" cy="1556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/>
          <p:cNvSpPr/>
          <p:nvPr/>
        </p:nvSpPr>
        <p:spPr bwMode="auto">
          <a:xfrm>
            <a:off x="2514600" y="4426551"/>
            <a:ext cx="762000" cy="25165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  <a:ea typeface="宋体" charset="0"/>
                <a:cs typeface="宋体" charset="0"/>
              </a:rPr>
              <a:t>Dropout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635829" y="4459208"/>
            <a:ext cx="762000" cy="25165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  <a:ea typeface="宋体" charset="0"/>
                <a:cs typeface="宋体" charset="0"/>
              </a:rPr>
              <a:t>Dropout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855029" y="4470093"/>
            <a:ext cx="762000" cy="25165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  <a:ea typeface="宋体" charset="0"/>
                <a:cs typeface="宋体" charset="0"/>
              </a:rPr>
              <a:t>Dropout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096000" y="4480979"/>
            <a:ext cx="762000" cy="25165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  <a:ea typeface="宋体" charset="0"/>
                <a:cs typeface="宋体" charset="0"/>
              </a:rPr>
              <a:t>Dropout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247744" y="4459208"/>
            <a:ext cx="762000" cy="25165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  <a:ea typeface="宋体" charset="0"/>
                <a:cs typeface="宋体" charset="0"/>
              </a:rPr>
              <a:t>Dropout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506928" y="3628496"/>
            <a:ext cx="762000" cy="25165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  <a:ea typeface="宋体" charset="0"/>
                <a:cs typeface="宋体" charset="0"/>
              </a:rPr>
              <a:t>Dropout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635829" y="3617611"/>
            <a:ext cx="762000" cy="25165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  <a:ea typeface="宋体" charset="0"/>
                <a:cs typeface="宋体" charset="0"/>
              </a:rPr>
              <a:t>Dropout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55029" y="3628496"/>
            <a:ext cx="762000" cy="25165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  <a:ea typeface="宋体" charset="0"/>
                <a:cs typeface="宋体" charset="0"/>
              </a:rPr>
              <a:t>Dropout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096000" y="3639382"/>
            <a:ext cx="762000" cy="25165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  <a:ea typeface="宋体" charset="0"/>
                <a:cs typeface="宋体" charset="0"/>
              </a:rPr>
              <a:t>Dropout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247744" y="3617611"/>
            <a:ext cx="762000" cy="25165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  <a:ea typeface="宋体" charset="0"/>
                <a:cs typeface="宋体" charset="0"/>
              </a:rPr>
              <a:t>Dropout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498185" y="2782960"/>
            <a:ext cx="762000" cy="25165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  <a:ea typeface="宋体" charset="0"/>
                <a:cs typeface="宋体" charset="0"/>
              </a:rPr>
              <a:t>Dropout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619414" y="2815617"/>
            <a:ext cx="762000" cy="25165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  <a:ea typeface="宋体" charset="0"/>
                <a:cs typeface="宋体" charset="0"/>
              </a:rPr>
              <a:t>Dropout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838614" y="2826502"/>
            <a:ext cx="762000" cy="25165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  <a:ea typeface="宋体" charset="0"/>
                <a:cs typeface="宋体" charset="0"/>
              </a:rPr>
              <a:t>Dropout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079585" y="2837388"/>
            <a:ext cx="762000" cy="25165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  <a:ea typeface="宋体" charset="0"/>
                <a:cs typeface="宋体" charset="0"/>
              </a:rPr>
              <a:t>Dropout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7231329" y="2815617"/>
            <a:ext cx="762000" cy="251658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  <a:ea typeface="宋体" charset="0"/>
                <a:cs typeface="宋体" charset="0"/>
              </a:rPr>
              <a:t>Dropout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79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RNNLM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35</a:t>
            </a:fld>
            <a:endParaRPr lang="en-US" altLang="zh-C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19200"/>
            <a:ext cx="5791200" cy="483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4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ChangeArrowheads="1"/>
          </p:cNvSpPr>
          <p:nvPr/>
        </p:nvSpPr>
        <p:spPr bwMode="auto">
          <a:xfrm>
            <a:off x="755650" y="981075"/>
            <a:ext cx="7632700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algn="ctr" eaLnBrk="1" hangingPunct="1">
              <a:spcBef>
                <a:spcPts val="1200"/>
              </a:spcBef>
            </a:pPr>
            <a:r>
              <a:rPr lang="zh-CN" altLang="en-US" sz="2800">
                <a:solidFill>
                  <a:srgbClr val="00B0F0"/>
                </a:solidFill>
                <a:latin typeface="微软雅黑" charset="-122"/>
                <a:ea typeface="微软雅黑" charset="-122"/>
              </a:rPr>
              <a:t>小象学院：互联网新技术在线教育领航者</a:t>
            </a:r>
            <a:endParaRPr lang="en-US" altLang="zh-CN" sz="2800">
              <a:ea typeface="黑体" charset="-122"/>
            </a:endParaRPr>
          </a:p>
          <a:p>
            <a:pPr lvl="1" eaLnBrk="1" hangingPunct="1">
              <a:spcBef>
                <a:spcPts val="1200"/>
              </a:spcBef>
              <a:buFontTx/>
              <a:buChar char="–"/>
            </a:pPr>
            <a:r>
              <a:rPr lang="zh-CN" altLang="en-US" sz="2400">
                <a:ea typeface="黑体" charset="-122"/>
              </a:rPr>
              <a:t>微信公众号：大数据分析挖掘</a:t>
            </a:r>
            <a:endParaRPr lang="zh-CN" altLang="zh-CN" sz="2400">
              <a:ea typeface="黑体" charset="-122"/>
            </a:endParaRPr>
          </a:p>
          <a:p>
            <a:pPr lvl="1" eaLnBrk="1" hangingPunct="1">
              <a:spcBef>
                <a:spcPts val="1200"/>
              </a:spcBef>
              <a:buFontTx/>
              <a:buChar char="–"/>
            </a:pPr>
            <a:r>
              <a:rPr lang="zh-CN" altLang="en-US" sz="2400">
                <a:ea typeface="黑体" charset="-122"/>
              </a:rPr>
              <a:t>新浪微博：</a:t>
            </a:r>
            <a:r>
              <a:rPr lang="en-US" altLang="zh-CN" sz="2400">
                <a:ea typeface="黑体" charset="-122"/>
              </a:rPr>
              <a:t>ChinaHadoop   </a:t>
            </a:r>
          </a:p>
        </p:txBody>
      </p:sp>
      <p:pic>
        <p:nvPicPr>
          <p:cNvPr id="921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716338"/>
            <a:ext cx="75279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文本框 1"/>
          <p:cNvSpPr txBox="1">
            <a:spLocks noChangeArrowheads="1"/>
          </p:cNvSpPr>
          <p:nvPr/>
        </p:nvSpPr>
        <p:spPr bwMode="auto">
          <a:xfrm>
            <a:off x="468313" y="188913"/>
            <a:ext cx="28082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>
                <a:latin typeface="Times New Roman" charset="0"/>
                <a:ea typeface="黑体" charset="-122"/>
              </a:rPr>
              <a:t>联系我们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续：代码讲解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24" name="Rectangle 23"/>
          <p:cNvSpPr/>
          <p:nvPr/>
        </p:nvSpPr>
        <p:spPr bwMode="auto">
          <a:xfrm>
            <a:off x="724394" y="5410200"/>
            <a:ext cx="22098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input</a:t>
            </a:r>
            <a:r>
              <a:rPr lang="zh-CN" altLang="en-US" sz="1600" dirty="0" smtClean="0">
                <a:ea typeface="宋体" charset="0"/>
                <a:cs typeface="宋体" charset="0"/>
              </a:rPr>
              <a:t> </a:t>
            </a:r>
            <a:r>
              <a:rPr lang="en-US" altLang="zh-CN" sz="1600" dirty="0" smtClean="0">
                <a:ea typeface="宋体" charset="0"/>
                <a:cs typeface="宋体" charset="0"/>
              </a:rPr>
              <a:t>embedding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72415" y="5664071"/>
            <a:ext cx="530915" cy="338554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zh-CN" sz="1600" dirty="0" smtClean="0"/>
              <a:t>a:0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719040" y="4693920"/>
            <a:ext cx="22098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linear</a:t>
            </a:r>
            <a:r>
              <a:rPr lang="zh-CN" altLang="en-US" sz="1600" dirty="0" smtClean="0">
                <a:ea typeface="宋体" charset="0"/>
                <a:cs typeface="宋体" charset="0"/>
              </a:rPr>
              <a:t> </a:t>
            </a:r>
            <a:r>
              <a:rPr lang="en-US" altLang="zh-CN" sz="1600" dirty="0" smtClean="0">
                <a:ea typeface="宋体" charset="0"/>
                <a:cs typeface="宋体" charset="0"/>
              </a:rPr>
              <a:t>transform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24394" y="3962400"/>
            <a:ext cx="22098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 smtClean="0">
                <a:ea typeface="宋体" charset="0"/>
                <a:cs typeface="宋体" charset="0"/>
              </a:rPr>
              <a:t>Tanh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04740" y="3276600"/>
            <a:ext cx="24384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ea typeface="宋体" charset="0"/>
                <a:cs typeface="宋体" charset="0"/>
              </a:rPr>
              <a:t>o</a:t>
            </a:r>
            <a:r>
              <a:rPr lang="en-US" altLang="zh-CN" sz="1600" dirty="0" smtClean="0">
                <a:ea typeface="宋体" charset="0"/>
                <a:cs typeface="宋体" charset="0"/>
              </a:rPr>
              <a:t>utput</a:t>
            </a:r>
            <a:r>
              <a:rPr lang="zh-CN" altLang="en-US" sz="1600" dirty="0" smtClean="0">
                <a:ea typeface="宋体" charset="0"/>
                <a:cs typeface="宋体" charset="0"/>
              </a:rPr>
              <a:t> </a:t>
            </a:r>
            <a:r>
              <a:rPr lang="en-US" altLang="zh-CN" sz="1600" dirty="0" smtClean="0">
                <a:ea typeface="宋体" charset="0"/>
                <a:cs typeface="宋体" charset="0"/>
              </a:rPr>
              <a:t>embedding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49310" y="2590800"/>
            <a:ext cx="24384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 smtClean="0">
                <a:ea typeface="宋体" charset="0"/>
                <a:cs typeface="宋体" charset="0"/>
              </a:rPr>
              <a:t>softmax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04740" y="1828800"/>
            <a:ext cx="2438400" cy="2743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cross-entropy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22094" y="2183939"/>
            <a:ext cx="535723" cy="338554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zh-CN" sz="1600" dirty="0"/>
              <a:t>b</a:t>
            </a:r>
            <a:r>
              <a:rPr lang="en-US" altLang="zh-CN" sz="1600" dirty="0" smtClean="0"/>
              <a:t>:0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481042" y="502920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smtClean="0">
                <a:ea typeface="宋体" charset="0"/>
                <a:cs typeface="宋体" charset="0"/>
              </a:rPr>
              <a:t>h1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455270" y="434340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h2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455270" y="362712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h3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433848" y="294132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h4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462784" y="220980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charset="0"/>
                <a:cs typeface="宋体" charset="0"/>
              </a:rPr>
              <a:t>h5</a:t>
            </a:r>
            <a:endParaRPr kumimoji="0" lang="en-US" sz="1600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宋体" charset="0"/>
              <a:cs typeface="宋体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442940" y="149352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loss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471463" y="294132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smtClean="0">
                <a:ea typeface="宋体" charset="0"/>
                <a:cs typeface="宋体" charset="0"/>
              </a:rPr>
              <a:t>djdh4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471463" y="363474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smtClean="0">
                <a:ea typeface="宋体" charset="0"/>
                <a:cs typeface="宋体" charset="0"/>
              </a:rPr>
              <a:t>djdh3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471463" y="4341790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smtClean="0">
                <a:ea typeface="宋体" charset="0"/>
                <a:cs typeface="宋体" charset="0"/>
              </a:rPr>
              <a:t>djdh2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2471463" y="5038725"/>
            <a:ext cx="869324" cy="274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ea typeface="宋体" charset="0"/>
                <a:cs typeface="宋体" charset="0"/>
              </a:rPr>
              <a:t>djdh1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200400" y="3276600"/>
            <a:ext cx="2286000" cy="26098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smtClean="0">
                <a:ea typeface="宋体" charset="0"/>
                <a:cs typeface="宋体" charset="0"/>
              </a:rPr>
              <a:t>djd_output_embed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643660" y="3266941"/>
            <a:ext cx="2509740" cy="27064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 smtClean="0">
                <a:ea typeface="宋体" charset="0"/>
                <a:cs typeface="宋体" charset="0"/>
              </a:rPr>
              <a:t>djd_output_embed_</a:t>
            </a:r>
            <a:r>
              <a:rPr lang="en-US" altLang="zh-CN" sz="1600" dirty="0" err="1">
                <a:ea typeface="宋体" charset="0"/>
                <a:cs typeface="宋体" charset="0"/>
              </a:rPr>
              <a:t>b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3200400" y="4679073"/>
            <a:ext cx="2286000" cy="26098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 smtClean="0">
                <a:ea typeface="宋体" charset="0"/>
                <a:cs typeface="宋体" charset="0"/>
              </a:rPr>
              <a:t>djd_linear_w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605560" y="4679072"/>
            <a:ext cx="2286000" cy="26098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 smtClean="0">
                <a:ea typeface="宋体" charset="0"/>
                <a:cs typeface="宋体" charset="0"/>
              </a:rPr>
              <a:t>djd_linear_b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3124200" y="5449239"/>
            <a:ext cx="2286000" cy="26098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err="1" smtClean="0">
                <a:ea typeface="宋体" charset="0"/>
                <a:cs typeface="宋体" charset="0"/>
              </a:rPr>
              <a:t>djd_input_embed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63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续：代码讲解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3228810"/>
                  </p:ext>
                </p:extLst>
              </p:nvPr>
            </p:nvGraphicFramePr>
            <p:xfrm>
              <a:off x="381000" y="1329880"/>
              <a:ext cx="8382000" cy="4461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0800"/>
                    <a:gridCol w="3429000"/>
                    <a:gridCol w="2362200"/>
                  </a:tblGrid>
                  <a:tr h="659892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dirty="0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i="1" dirty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dirty="0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dirty="0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i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𝑦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𝜕𝜃</m:t>
                                    </m:r>
                                  </m:den>
                                </m:f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𝑦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𝑥𝑊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altLang="zh-CN" b="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𝑦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𝑊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altLang="zh-C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𝑦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dirty="0" smtClean="0"/>
                            <a:t>;</a:t>
                          </a:r>
                          <a:r>
                            <a:rPr lang="en-US" altLang="zh-CN" dirty="0" smtClean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𝑦</m:t>
                                  </m:r>
                                </m:den>
                              </m:f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= 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𝜎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(1−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n/a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𝑡𝑎𝑛h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=1−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n/a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𝑅𝑒𝐿𝑈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=1</m:t>
                                </m:r>
                                <m:r>
                                  <a:rPr lang="zh-CN" alt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𝑖𝑓</m:t>
                                </m:r>
                                <m:r>
                                  <a:rPr lang="zh-CN" alt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&gt;0;0 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𝑖𝑓</m:t>
                                </m:r>
                                <m:r>
                                  <a:rPr lang="zh-CN" alt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en-US" altLang="zh-CN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n/a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=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i="1" smtClean="0">
                                    <a:latin typeface="Cambria Math" charset="0"/>
                                  </a:rPr>
                                  <m:t>eb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𝑙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n/a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[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,:]</m:t>
                                    </m:r>
                                  </m:den>
                                </m:f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𝑠𝑜𝑓𝑡𝑚𝑎𝑥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b="0" dirty="0" smtClean="0"/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𝐽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𝐶𝐸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b="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zh-CN" altLang="en-US" i="1">
                                      <a:latin typeface="Cambria Math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−1,</m:t>
                              </m:r>
                              <m:r>
                                <a:rPr lang="zh-CN" alt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zh-CN" alt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zh-CN" alt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zh-CN" alt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zh-CN" altLang="en-US" b="0" i="1" smtClean="0">
                                  <a:latin typeface="Cambria Math" charset="0"/>
                                </a:rPr>
                                <m:t> 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n/a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3228810"/>
                  </p:ext>
                </p:extLst>
              </p:nvPr>
            </p:nvGraphicFramePr>
            <p:xfrm>
              <a:off x="381000" y="1329880"/>
              <a:ext cx="8382000" cy="4461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0800"/>
                    <a:gridCol w="3429000"/>
                    <a:gridCol w="2362200"/>
                  </a:tblGrid>
                  <a:tr h="659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35" t="-926" r="-224706" b="-64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5666" t="-926" r="-69627" b="-64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54897" t="-926" r="-1031" b="-647222"/>
                          </a:stretch>
                        </a:blipFill>
                      </a:tcPr>
                    </a:tc>
                  </a:tr>
                  <a:tr h="659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35" t="-100000" r="-224706" b="-5412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5666" t="-100000" r="-69627" b="-5412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54897" t="-100000" r="-1031" b="-541284"/>
                          </a:stretch>
                        </a:blipFill>
                      </a:tcPr>
                    </a:tc>
                  </a:tr>
                  <a:tr h="6130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35" t="-218000" r="-224706" b="-4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5666" t="-218000" r="-69627" b="-4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n/a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6130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35" t="-314851" r="-224706" b="-385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5666" t="-314851" r="-69627" b="-385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n/a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6130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35" t="-419000" r="-224706" b="-289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5666" t="-419000" r="-69627" b="-289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n/a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662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35" t="-476147" r="-224706" b="-165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n/a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54897" t="-476147" r="-1031" b="-165138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35" t="-598095" r="-224706" b="-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5666" t="-598095" r="-69627" b="-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n/a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2967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续：代码讲解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转到</a:t>
            </a:r>
            <a:r>
              <a:rPr lang="en-US" altLang="zh-CN" dirty="0" err="1" smtClean="0"/>
              <a:t>github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Forward</a:t>
            </a:r>
          </a:p>
          <a:p>
            <a:pPr lvl="1"/>
            <a:r>
              <a:rPr lang="en-US" altLang="zh-CN" dirty="0" smtClean="0"/>
              <a:t>Backward</a:t>
            </a:r>
          </a:p>
          <a:p>
            <a:pPr lvl="1"/>
            <a:r>
              <a:rPr lang="en-US" altLang="zh-CN" dirty="0" smtClean="0"/>
              <a:t>Weight</a:t>
            </a:r>
            <a:r>
              <a:rPr lang="zh-CN" altLang="en-US" dirty="0" smtClean="0"/>
              <a:t> </a:t>
            </a:r>
            <a:r>
              <a:rPr lang="en-US" altLang="zh-CN" dirty="0"/>
              <a:t>U</a:t>
            </a:r>
            <a:r>
              <a:rPr lang="en-US" altLang="zh-CN" dirty="0" smtClean="0"/>
              <a:t>pdate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261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Vanilla</a:t>
            </a:r>
            <a:r>
              <a:rPr lang="zh-CN" altLang="en-US" dirty="0" smtClean="0"/>
              <a:t> </a:t>
            </a:r>
            <a:r>
              <a:rPr lang="en-US" altLang="zh-CN" dirty="0" smtClean="0"/>
              <a:t>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Recurrent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Neural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Network</a:t>
                </a:r>
                <a:r>
                  <a:rPr lang="zh-CN" altLang="en-US" dirty="0" smtClean="0"/>
                  <a:t> </a:t>
                </a:r>
                <a:r>
                  <a:rPr lang="zh-CN" altLang="en-US" dirty="0" smtClean="0"/>
                  <a:t>循环神经网络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𝑓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最简单的形式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tanh</m:t>
                    </m:r>
                    <m:r>
                      <a:rPr lang="en-US" altLang="zh-CN" b="0" i="1" smtClean="0">
                        <a:latin typeface="Cambria Math" charset="0"/>
                      </a:rPr>
                      <m:t>⁡(</m:t>
                    </m:r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𝑊</m:t>
                    </m:r>
                    <m:r>
                      <a:rPr lang="en-US" altLang="zh-CN" b="0" i="1" smtClean="0"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𝑈</m:t>
                    </m:r>
                    <m:r>
                      <a:rPr lang="en-US" altLang="zh-CN" b="0" i="1" smtClean="0">
                        <a:latin typeface="Cambria Math" charset="0"/>
                      </a:rPr>
                      <m:t>+</m:t>
                    </m:r>
                    <m:r>
                      <a:rPr lang="en-US" altLang="zh-CN" b="0" i="1" smtClean="0">
                        <a:latin typeface="Cambria Math" charset="0"/>
                      </a:rPr>
                      <m:t>𝑏</m:t>
                    </m:r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𝑊</m:t>
                    </m:r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r>
                      <a:rPr lang="en-US" altLang="zh-CN" b="0" i="1" smtClean="0">
                        <a:latin typeface="Cambria Math" charset="0"/>
                      </a:rPr>
                      <m:t>𝑈</m:t>
                    </m:r>
                    <m:r>
                      <a:rPr lang="en-US" altLang="zh-CN" b="0" i="1" smtClean="0">
                        <a:latin typeface="Cambria Math" charset="0"/>
                      </a:rPr>
                      <m:t>, </m:t>
                    </m:r>
                    <m:r>
                      <a:rPr lang="en-US" altLang="zh-CN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zh-CN" altLang="en-US" dirty="0" smtClean="0"/>
                  <a:t>在每一步都是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一样</a:t>
                </a:r>
                <a:r>
                  <a:rPr lang="zh-CN" altLang="en-US" dirty="0" smtClean="0"/>
                  <a:t>的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 bwMode="auto">
              <a:xfrm>
                <a:off x="4114800" y="4419600"/>
                <a:ext cx="914400" cy="4572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宋体" charset="0"/>
                          <a:cs typeface="宋体" charset="0"/>
                        </a:rPr>
                        <m:t>𝑓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charset="0"/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4419600"/>
                <a:ext cx="914400" cy="457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351719" y="5268317"/>
                <a:ext cx="4284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719" y="5268317"/>
                <a:ext cx="428495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3229105" y="4267200"/>
                <a:ext cx="4284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105" y="4267200"/>
                <a:ext cx="428495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31429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5325459" y="4267200"/>
                <a:ext cx="3895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459" y="4267200"/>
                <a:ext cx="389541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7" idx="0"/>
            <a:endCxn id="5" idx="2"/>
          </p:cNvCxnSpPr>
          <p:nvPr/>
        </p:nvCxnSpPr>
        <p:spPr bwMode="auto">
          <a:xfrm flipV="1">
            <a:off x="4565967" y="4876800"/>
            <a:ext cx="6033" cy="3915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 bwMode="auto">
              <a:xfrm>
                <a:off x="6256941" y="4419600"/>
                <a:ext cx="914400" cy="4572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宋体" charset="0"/>
                          <a:cs typeface="宋体" charset="0"/>
                        </a:rPr>
                        <m:t>𝑓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charset="0"/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56941" y="4419600"/>
                <a:ext cx="914400" cy="457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6490660" y="5247121"/>
                <a:ext cx="4284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660" y="5247121"/>
                <a:ext cx="428495" cy="369332"/>
              </a:xfrm>
              <a:prstGeom prst="rect">
                <a:avLst/>
              </a:prstGeom>
              <a:blipFill rotWithShape="0">
                <a:blip r:embed="rId7"/>
                <a:stretch>
                  <a:fillRect r="-28571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V="1">
            <a:off x="6704908" y="4876800"/>
            <a:ext cx="9233" cy="3703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 bwMode="auto">
              <a:xfrm>
                <a:off x="1902624" y="4419600"/>
                <a:ext cx="914400" cy="4572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宋体" charset="0"/>
                          <a:cs typeface="宋体" charset="0"/>
                        </a:rPr>
                        <m:t>𝑓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charset="0"/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2624" y="4419600"/>
                <a:ext cx="914400" cy="457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2136343" y="5247121"/>
                <a:ext cx="4284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343" y="5247121"/>
                <a:ext cx="428495" cy="369332"/>
              </a:xfrm>
              <a:prstGeom prst="rect">
                <a:avLst/>
              </a:prstGeom>
              <a:blipFill rotWithShape="0">
                <a:blip r:embed="rId8"/>
                <a:stretch>
                  <a:fillRect r="-28169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 bwMode="auto">
          <a:xfrm flipV="1">
            <a:off x="2350591" y="4876800"/>
            <a:ext cx="9233" cy="3703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23" idx="3"/>
            <a:endCxn id="5" idx="1"/>
          </p:cNvCxnSpPr>
          <p:nvPr/>
        </p:nvCxnSpPr>
        <p:spPr bwMode="auto">
          <a:xfrm>
            <a:off x="2817024" y="4648200"/>
            <a:ext cx="12977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Arrow Connector 28"/>
          <p:cNvCxnSpPr>
            <a:stCxn id="5" idx="3"/>
            <a:endCxn id="20" idx="1"/>
          </p:cNvCxnSpPr>
          <p:nvPr/>
        </p:nvCxnSpPr>
        <p:spPr bwMode="auto">
          <a:xfrm>
            <a:off x="5029200" y="4648200"/>
            <a:ext cx="122774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/>
              <p:cNvSpPr/>
              <p:nvPr/>
            </p:nvSpPr>
            <p:spPr>
              <a:xfrm>
                <a:off x="7404630" y="4267200"/>
                <a:ext cx="3895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630" y="4267200"/>
                <a:ext cx="389541" cy="369332"/>
              </a:xfrm>
              <a:prstGeom prst="rect">
                <a:avLst/>
              </a:prstGeom>
              <a:blipFill rotWithShape="0">
                <a:blip r:embed="rId9"/>
                <a:stretch>
                  <a:fillRect r="-43750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1201668" y="4267200"/>
                <a:ext cx="3895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668" y="4267200"/>
                <a:ext cx="389541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45313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 bwMode="auto">
          <a:xfrm>
            <a:off x="7171341" y="4648200"/>
            <a:ext cx="105825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1066800" y="4671219"/>
            <a:ext cx="83582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1727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Vanilla</a:t>
            </a:r>
            <a:r>
              <a:rPr lang="zh-CN" altLang="en-US" dirty="0" smtClean="0"/>
              <a:t> </a:t>
            </a:r>
            <a:r>
              <a:rPr lang="en-US" altLang="zh-CN" dirty="0" smtClean="0"/>
              <a:t>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Recurrent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Neural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Network</a:t>
                </a:r>
                <a:r>
                  <a:rPr lang="zh-CN" altLang="en-US" dirty="0" smtClean="0"/>
                  <a:t> </a:t>
                </a:r>
                <a:r>
                  <a:rPr lang="zh-CN" altLang="en-US" dirty="0" smtClean="0"/>
                  <a:t>循环神经网络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例子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charset="0"/>
                      </a:rPr>
                      <m:t>tanh</m:t>
                    </m:r>
                    <m:r>
                      <a:rPr lang="en-US" altLang="zh-CN" i="1">
                        <a:latin typeface="Cambria Math" charset="0"/>
                      </a:rPr>
                      <m:t>⁡(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𝑊</m:t>
                    </m:r>
                    <m:r>
                      <a:rPr lang="en-US" altLang="zh-CN" i="1"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𝑈</m:t>
                    </m:r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</a:rPr>
                      <m:t>𝑏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 smtClean="0"/>
                  <a:t>为方便，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 smtClean="0"/>
                  <a:t>全部是一维向量</a:t>
                </a:r>
                <a:endParaRPr lang="en-US" altLang="zh-CN" dirty="0" smtClean="0"/>
              </a:p>
              <a:p>
                <a:pPr lvl="2"/>
                <a:r>
                  <a:rPr lang="zh-CN" altLang="en-US" b="0" dirty="0" smtClean="0"/>
                  <a:t>参数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charset="0"/>
                      </a:rPr>
                      <m:t>：</m:t>
                    </m:r>
                    <m:r>
                      <a:rPr lang="en-US" altLang="zh-CN" b="0" i="1" smtClean="0">
                        <a:latin typeface="Cambria Math" charset="0"/>
                      </a:rPr>
                      <m:t>𝑊</m:t>
                    </m:r>
                    <m:r>
                      <a:rPr lang="en-US" altLang="zh-CN" b="0" i="1" smtClean="0">
                        <a:latin typeface="Cambria Math" charset="0"/>
                      </a:rPr>
                      <m:t>=0.5, </m:t>
                    </m:r>
                    <m:r>
                      <a:rPr lang="en-US" altLang="zh-CN" b="0" i="1" smtClean="0">
                        <a:latin typeface="Cambria Math" charset="0"/>
                      </a:rPr>
                      <m:t>𝑈</m:t>
                    </m:r>
                    <m:r>
                      <a:rPr lang="en-US" altLang="zh-CN" b="0" i="1" smtClean="0">
                        <a:latin typeface="Cambria Math" charset="0"/>
                      </a:rPr>
                      <m:t>=1, </m:t>
                    </m:r>
                    <m:r>
                      <a:rPr lang="en-US" altLang="zh-CN" b="0" i="1" smtClean="0">
                        <a:latin typeface="Cambria Math" charset="0"/>
                      </a:rPr>
                      <m:t>𝑏</m:t>
                    </m:r>
                    <m:r>
                      <a:rPr lang="en-US" altLang="zh-CN" b="0" i="1" smtClean="0">
                        <a:latin typeface="Cambria Math" charset="0"/>
                      </a:rPr>
                      <m:t>=0</m:t>
                    </m:r>
                  </m:oMath>
                </a14:m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Forward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Propagation</a:t>
                </a:r>
              </a:p>
              <a:p>
                <a:pPr lvl="2"/>
                <a:endParaRPr lang="en-US" altLang="zh-CN" dirty="0" smtClean="0"/>
              </a:p>
              <a:p>
                <a:pPr lvl="2"/>
                <a:endParaRPr lang="en-US" altLang="zh-C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 bwMode="auto">
              <a:xfrm>
                <a:off x="3827532" y="4278868"/>
                <a:ext cx="914400" cy="4572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宋体" charset="0"/>
                          <a:cs typeface="宋体" charset="0"/>
                        </a:rPr>
                        <m:t>𝑓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charset="0"/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27532" y="4278868"/>
                <a:ext cx="914400" cy="457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064451" y="5127585"/>
                <a:ext cx="4284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451" y="5127585"/>
                <a:ext cx="428495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2941837" y="4126468"/>
                <a:ext cx="4284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37" y="4126468"/>
                <a:ext cx="428495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31429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5038191" y="4126468"/>
                <a:ext cx="3895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191" y="4126468"/>
                <a:ext cx="389541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7" idx="0"/>
            <a:endCxn id="5" idx="2"/>
          </p:cNvCxnSpPr>
          <p:nvPr/>
        </p:nvCxnSpPr>
        <p:spPr bwMode="auto">
          <a:xfrm flipV="1">
            <a:off x="4278699" y="4736068"/>
            <a:ext cx="6033" cy="3915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 bwMode="auto">
              <a:xfrm>
                <a:off x="5969673" y="4278868"/>
                <a:ext cx="914400" cy="4572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宋体" charset="0"/>
                          <a:cs typeface="宋体" charset="0"/>
                        </a:rPr>
                        <m:t>𝑓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charset="0"/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9673" y="4278868"/>
                <a:ext cx="914400" cy="4572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6203392" y="5106389"/>
                <a:ext cx="4284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392" y="5106389"/>
                <a:ext cx="428495" cy="369332"/>
              </a:xfrm>
              <a:prstGeom prst="rect">
                <a:avLst/>
              </a:prstGeom>
              <a:blipFill rotWithShape="0">
                <a:blip r:embed="rId8"/>
                <a:stretch>
                  <a:fillRect r="-28571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V="1">
            <a:off x="6417640" y="4736068"/>
            <a:ext cx="9233" cy="3703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 bwMode="auto">
              <a:xfrm>
                <a:off x="1615356" y="4278868"/>
                <a:ext cx="914400" cy="4572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宋体" charset="0"/>
                          <a:cs typeface="宋体" charset="0"/>
                        </a:rPr>
                        <m:t>𝑓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charset="0"/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5356" y="4278868"/>
                <a:ext cx="914400" cy="457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1849075" y="5106389"/>
                <a:ext cx="4284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075" y="5106389"/>
                <a:ext cx="428495" cy="369332"/>
              </a:xfrm>
              <a:prstGeom prst="rect">
                <a:avLst/>
              </a:prstGeom>
              <a:blipFill rotWithShape="0">
                <a:blip r:embed="rId9"/>
                <a:stretch>
                  <a:fillRect r="-28169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 bwMode="auto">
          <a:xfrm flipV="1">
            <a:off x="2063323" y="4736068"/>
            <a:ext cx="9233" cy="3703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23" idx="3"/>
            <a:endCxn id="5" idx="1"/>
          </p:cNvCxnSpPr>
          <p:nvPr/>
        </p:nvCxnSpPr>
        <p:spPr bwMode="auto">
          <a:xfrm>
            <a:off x="2529756" y="4507468"/>
            <a:ext cx="12977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Arrow Connector 28"/>
          <p:cNvCxnSpPr>
            <a:stCxn id="5" idx="3"/>
            <a:endCxn id="20" idx="1"/>
          </p:cNvCxnSpPr>
          <p:nvPr/>
        </p:nvCxnSpPr>
        <p:spPr bwMode="auto">
          <a:xfrm>
            <a:off x="4741932" y="4507468"/>
            <a:ext cx="122774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/>
              <p:cNvSpPr/>
              <p:nvPr/>
            </p:nvSpPr>
            <p:spPr>
              <a:xfrm>
                <a:off x="7117362" y="4126468"/>
                <a:ext cx="3895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2" y="4126468"/>
                <a:ext cx="389541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46032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914400" y="4126468"/>
                <a:ext cx="3895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26468"/>
                <a:ext cx="389541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43750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 bwMode="auto">
          <a:xfrm>
            <a:off x="6884073" y="4507468"/>
            <a:ext cx="105825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779532" y="4530487"/>
            <a:ext cx="83582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1816757" y="557426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0.5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997210" y="557426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0.6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177663" y="557426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0.7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6990" y="4595336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0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08332" y="4595336"/>
            <a:ext cx="1292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tanh</a:t>
            </a:r>
            <a:r>
              <a:rPr lang="en-US" altLang="zh-CN" dirty="0" smtClean="0"/>
              <a:t>(0.5)</a:t>
            </a:r>
          </a:p>
          <a:p>
            <a:r>
              <a:rPr lang="en-US" altLang="zh-CN" dirty="0" smtClean="0"/>
              <a:t>=0.462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65732" y="4699337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tanh</a:t>
            </a:r>
            <a:r>
              <a:rPr lang="en-US" altLang="zh-CN" dirty="0" smtClean="0"/>
              <a:t>(0.831)</a:t>
            </a:r>
          </a:p>
          <a:p>
            <a:r>
              <a:rPr lang="en-US" altLang="zh-CN" dirty="0" smtClean="0"/>
              <a:t>=0.681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964638" y="4699337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tanh</a:t>
            </a:r>
            <a:r>
              <a:rPr lang="en-US" altLang="zh-CN" dirty="0" smtClean="0"/>
              <a:t>(1.041)</a:t>
            </a:r>
          </a:p>
          <a:p>
            <a:r>
              <a:rPr lang="en-US" altLang="zh-CN" dirty="0" smtClean="0"/>
              <a:t>=0.778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3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Vanilla</a:t>
            </a:r>
            <a:r>
              <a:rPr lang="zh-CN" altLang="en-US" dirty="0" smtClean="0"/>
              <a:t> </a:t>
            </a:r>
            <a:r>
              <a:rPr lang="en-US" altLang="zh-CN" dirty="0" smtClean="0"/>
              <a:t>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Recurrent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Neural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Network</a:t>
                </a:r>
                <a:r>
                  <a:rPr lang="zh-CN" altLang="en-US" dirty="0" smtClean="0"/>
                  <a:t> </a:t>
                </a:r>
                <a:r>
                  <a:rPr lang="zh-CN" altLang="en-US" dirty="0" smtClean="0"/>
                  <a:t>循环神经网络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例子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charset="0"/>
                      </a:rPr>
                      <m:t>tanh</m:t>
                    </m:r>
                    <m:r>
                      <a:rPr lang="en-US" altLang="zh-CN" i="1">
                        <a:latin typeface="Cambria Math" charset="0"/>
                      </a:rPr>
                      <m:t>⁡(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𝑊</m:t>
                    </m:r>
                    <m:r>
                      <a:rPr lang="en-US" altLang="zh-CN" i="1"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𝑈</m:t>
                    </m:r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</a:rPr>
                      <m:t>𝑏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 smtClean="0"/>
                  <a:t> 在结尾处增加一个</a:t>
                </a:r>
                <a:r>
                  <a:rPr lang="en-US" altLang="zh-CN" dirty="0" smtClean="0"/>
                  <a:t>loss</a:t>
                </a:r>
                <a:r>
                  <a:rPr lang="zh-CN" altLang="en-US" dirty="0"/>
                  <a:t> </a:t>
                </a:r>
                <a:r>
                  <a:rPr lang="en-US" altLang="zh-CN" dirty="0" smtClean="0"/>
                  <a:t>function</a:t>
                </a:r>
              </a:p>
              <a:p>
                <a:pPr lvl="2"/>
                <a:r>
                  <a:rPr lang="zh-CN" altLang="en-US" dirty="0" smtClean="0"/>
                  <a:t>如何做</a:t>
                </a:r>
                <a:r>
                  <a:rPr lang="en-US" altLang="zh-CN" dirty="0" smtClean="0"/>
                  <a:t>back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propagation</a:t>
                </a:r>
                <a:r>
                  <a:rPr lang="zh-CN" altLang="en-US" dirty="0" smtClean="0"/>
                  <a:t>去计算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en-US" altLang="zh-CN" dirty="0" smtClean="0"/>
                  <a:t>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 bwMode="auto">
              <a:xfrm>
                <a:off x="3843338" y="4548878"/>
                <a:ext cx="914400" cy="4572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宋体" charset="0"/>
                          <a:cs typeface="宋体" charset="0"/>
                        </a:rPr>
                        <m:t>𝑓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charset="0"/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3338" y="4548878"/>
                <a:ext cx="914400" cy="457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080257" y="5397595"/>
                <a:ext cx="4284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257" y="5397595"/>
                <a:ext cx="428495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2957643" y="4396478"/>
                <a:ext cx="4284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643" y="4396478"/>
                <a:ext cx="428495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32857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5053997" y="4396478"/>
                <a:ext cx="3895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997" y="4396478"/>
                <a:ext cx="389541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7" idx="0"/>
            <a:endCxn id="5" idx="2"/>
          </p:cNvCxnSpPr>
          <p:nvPr/>
        </p:nvCxnSpPr>
        <p:spPr bwMode="auto">
          <a:xfrm flipV="1">
            <a:off x="4294505" y="5006078"/>
            <a:ext cx="6033" cy="3915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 bwMode="auto">
              <a:xfrm>
                <a:off x="5985479" y="4548878"/>
                <a:ext cx="914400" cy="4572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宋体" charset="0"/>
                          <a:cs typeface="宋体" charset="0"/>
                        </a:rPr>
                        <m:t>𝑓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charset="0"/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85479" y="4548878"/>
                <a:ext cx="914400" cy="4572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6219198" y="5376399"/>
                <a:ext cx="4284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198" y="5376399"/>
                <a:ext cx="428495" cy="369332"/>
              </a:xfrm>
              <a:prstGeom prst="rect">
                <a:avLst/>
              </a:prstGeom>
              <a:blipFill rotWithShape="0">
                <a:blip r:embed="rId8"/>
                <a:stretch>
                  <a:fillRect r="-28169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 bwMode="auto">
          <a:xfrm flipV="1">
            <a:off x="6433446" y="5006078"/>
            <a:ext cx="9233" cy="3703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 bwMode="auto">
              <a:xfrm>
                <a:off x="1631162" y="4548878"/>
                <a:ext cx="914400" cy="4572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宋体" charset="0"/>
                          <a:cs typeface="宋体" charset="0"/>
                        </a:rPr>
                        <m:t>𝑓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charset="0"/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31162" y="4548878"/>
                <a:ext cx="914400" cy="4572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1864881" y="5376399"/>
                <a:ext cx="4284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881" y="5376399"/>
                <a:ext cx="428495" cy="369332"/>
              </a:xfrm>
              <a:prstGeom prst="rect">
                <a:avLst/>
              </a:prstGeom>
              <a:blipFill rotWithShape="0">
                <a:blip r:embed="rId9"/>
                <a:stretch>
                  <a:fillRect r="-28571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 bwMode="auto">
          <a:xfrm flipV="1">
            <a:off x="2079129" y="5006078"/>
            <a:ext cx="9233" cy="3703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23" idx="3"/>
            <a:endCxn id="5" idx="1"/>
          </p:cNvCxnSpPr>
          <p:nvPr/>
        </p:nvCxnSpPr>
        <p:spPr bwMode="auto">
          <a:xfrm>
            <a:off x="2545562" y="4777478"/>
            <a:ext cx="12977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Arrow Connector 28"/>
          <p:cNvCxnSpPr>
            <a:stCxn id="5" idx="3"/>
            <a:endCxn id="20" idx="1"/>
          </p:cNvCxnSpPr>
          <p:nvPr/>
        </p:nvCxnSpPr>
        <p:spPr bwMode="auto">
          <a:xfrm>
            <a:off x="4757738" y="4777478"/>
            <a:ext cx="122774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/>
              <p:cNvSpPr/>
              <p:nvPr/>
            </p:nvSpPr>
            <p:spPr>
              <a:xfrm>
                <a:off x="7133168" y="4396478"/>
                <a:ext cx="3895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168" y="4396478"/>
                <a:ext cx="389541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45313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930206" y="4396478"/>
                <a:ext cx="3895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t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宋体" charset="0"/>
                              <a:cs typeface="宋体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06" y="4396478"/>
                <a:ext cx="389541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46032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 bwMode="auto">
          <a:xfrm>
            <a:off x="6899879" y="4777478"/>
            <a:ext cx="9645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795338" y="4800497"/>
            <a:ext cx="83582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1832563" y="584427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0.5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013016" y="584427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0.6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193469" y="584427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0.7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72796" y="4865346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0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24138" y="4865346"/>
            <a:ext cx="1292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tanh</a:t>
            </a:r>
            <a:r>
              <a:rPr lang="en-US" altLang="zh-CN" dirty="0" smtClean="0"/>
              <a:t>(0.5)</a:t>
            </a:r>
          </a:p>
          <a:p>
            <a:r>
              <a:rPr lang="en-US" altLang="zh-CN" dirty="0" smtClean="0"/>
              <a:t>=0.462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81538" y="4969347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tanh</a:t>
            </a:r>
            <a:r>
              <a:rPr lang="en-US" altLang="zh-CN" dirty="0" smtClean="0"/>
              <a:t>(0.831)</a:t>
            </a:r>
          </a:p>
          <a:p>
            <a:r>
              <a:rPr lang="en-US" altLang="zh-CN" dirty="0" smtClean="0"/>
              <a:t>=0.681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980444" y="4969347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tanh</a:t>
            </a:r>
            <a:r>
              <a:rPr lang="en-US" altLang="zh-CN" dirty="0" smtClean="0"/>
              <a:t>(1.041)</a:t>
            </a:r>
          </a:p>
          <a:p>
            <a:r>
              <a:rPr lang="en-US" altLang="zh-CN" dirty="0" smtClean="0"/>
              <a:t>=0.778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/>
              <p:cNvSpPr/>
              <p:nvPr/>
            </p:nvSpPr>
            <p:spPr bwMode="auto">
              <a:xfrm>
                <a:off x="7858157" y="4537210"/>
                <a:ext cx="914400" cy="45720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charset="0"/>
                          <a:ea typeface="宋体" charset="0"/>
                          <a:cs typeface="宋体" charset="0"/>
                        </a:rPr>
                        <m:t>𝑙𝑜𝑠𝑠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Verdana" charset="0"/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58157" y="4537210"/>
                <a:ext cx="914400" cy="45720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/>
              <p:cNvSpPr/>
              <p:nvPr/>
            </p:nvSpPr>
            <p:spPr>
              <a:xfrm>
                <a:off x="8101109" y="3887278"/>
                <a:ext cx="4284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charset="0"/>
                          <a:ea typeface="宋体" charset="0"/>
                          <a:cs typeface="宋体" charset="0"/>
                        </a:rPr>
                        <m:t>𝐽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109" y="3887278"/>
                <a:ext cx="428495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>
            <a:stCxn id="33" idx="0"/>
            <a:endCxn id="34" idx="2"/>
          </p:cNvCxnSpPr>
          <p:nvPr/>
        </p:nvCxnSpPr>
        <p:spPr bwMode="auto">
          <a:xfrm flipV="1">
            <a:off x="8315357" y="4256610"/>
            <a:ext cx="0" cy="280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6013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小象算法课程模板">
  <a:themeElements>
    <a:clrScheme name="2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2_Profile">
      <a:majorFont>
        <a:latin typeface="Times New Roman"/>
        <a:ea typeface="黑体"/>
        <a:cs typeface="宋体"/>
      </a:majorFont>
      <a:minorFont>
        <a:latin typeface="Times New Roman"/>
        <a:ea typeface="华文新魏"/>
        <a:cs typeface="华文新魏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2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小象学院课件模板" id="{16BCD5C2-8C7C-4D46-9C82-83AA2A1B62E0}" vid="{37D20255-9CBF-EF40-B4E0-6042FBFD6705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小象学院课件模板</Template>
  <TotalTime>5103</TotalTime>
  <Words>2542</Words>
  <Application>Microsoft Macintosh PowerPoint</Application>
  <PresentationFormat>On-screen Show (4:3)</PresentationFormat>
  <Paragraphs>422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Cambria Math</vt:lpstr>
      <vt:lpstr>Times New Roman</vt:lpstr>
      <vt:lpstr>Verdana</vt:lpstr>
      <vt:lpstr>Wingdings</vt:lpstr>
      <vt:lpstr>华文新魏</vt:lpstr>
      <vt:lpstr>宋体</vt:lpstr>
      <vt:lpstr>幼圆</vt:lpstr>
      <vt:lpstr>微软雅黑</vt:lpstr>
      <vt:lpstr>黑体</vt:lpstr>
      <vt:lpstr>Arial</vt:lpstr>
      <vt:lpstr>小象算法课程模板</vt:lpstr>
      <vt:lpstr>法律声明</vt:lpstr>
      <vt:lpstr>神经序列模型 II</vt:lpstr>
      <vt:lpstr>提纲</vt:lpstr>
      <vt:lpstr>续：代码讲解</vt:lpstr>
      <vt:lpstr>续：代码讲解</vt:lpstr>
      <vt:lpstr>续：代码讲解</vt:lpstr>
      <vt:lpstr>Vanilla RNN</vt:lpstr>
      <vt:lpstr>Vanilla RNN</vt:lpstr>
      <vt:lpstr>Vanilla RNN</vt:lpstr>
      <vt:lpstr>Vanilla RNN</vt:lpstr>
      <vt:lpstr>Vanilla RNN</vt:lpstr>
      <vt:lpstr>Vanilla RNN</vt:lpstr>
      <vt:lpstr>Vanilla RNN</vt:lpstr>
      <vt:lpstr>Vanilla RNN</vt:lpstr>
      <vt:lpstr>Vanilla RNN</vt:lpstr>
      <vt:lpstr>Vanilla RNN</vt:lpstr>
      <vt:lpstr>Vanilla RNN</vt:lpstr>
      <vt:lpstr>LSTM</vt:lpstr>
      <vt:lpstr>LSTM</vt:lpstr>
      <vt:lpstr>LSTM</vt:lpstr>
      <vt:lpstr>神经网络基础</vt:lpstr>
      <vt:lpstr>LSTM</vt:lpstr>
      <vt:lpstr>LSTM</vt:lpstr>
      <vt:lpstr>LSTM</vt:lpstr>
      <vt:lpstr>LSTM</vt:lpstr>
      <vt:lpstr>RNNLM</vt:lpstr>
      <vt:lpstr>RNNLM</vt:lpstr>
      <vt:lpstr>应用展示</vt:lpstr>
      <vt:lpstr>应用展示</vt:lpstr>
      <vt:lpstr>RNNLM</vt:lpstr>
      <vt:lpstr>RNNLM</vt:lpstr>
      <vt:lpstr>RNNLM</vt:lpstr>
      <vt:lpstr>RNNLM</vt:lpstr>
      <vt:lpstr>RNNLM</vt:lpstr>
      <vt:lpstr>RNNLM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法律声明</dc:title>
  <dc:creator>Xing Shi</dc:creator>
  <cp:lastModifiedBy>Xing Shi</cp:lastModifiedBy>
  <cp:revision>118</cp:revision>
  <dcterms:created xsi:type="dcterms:W3CDTF">2017-07-03T02:57:04Z</dcterms:created>
  <dcterms:modified xsi:type="dcterms:W3CDTF">2017-07-06T22:57:26Z</dcterms:modified>
</cp:coreProperties>
</file>